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63" r:id="rId3"/>
    <p:sldId id="286" r:id="rId4"/>
    <p:sldId id="315" r:id="rId5"/>
    <p:sldId id="313" r:id="rId6"/>
    <p:sldId id="290" r:id="rId7"/>
    <p:sldId id="289" r:id="rId8"/>
    <p:sldId id="291" r:id="rId9"/>
    <p:sldId id="292" r:id="rId10"/>
    <p:sldId id="294" r:id="rId11"/>
    <p:sldId id="295" r:id="rId12"/>
    <p:sldId id="296" r:id="rId13"/>
    <p:sldId id="297" r:id="rId14"/>
    <p:sldId id="301" r:id="rId15"/>
    <p:sldId id="306" r:id="rId16"/>
    <p:sldId id="304" r:id="rId17"/>
    <p:sldId id="305" r:id="rId18"/>
    <p:sldId id="307" r:id="rId19"/>
    <p:sldId id="308" r:id="rId20"/>
    <p:sldId id="311" r:id="rId21"/>
    <p:sldId id="314" r:id="rId22"/>
    <p:sldId id="284" r:id="rId23"/>
    <p:sldId id="293" r:id="rId24"/>
    <p:sldId id="309" r:id="rId25"/>
    <p:sldId id="310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Proxima Nova" panose="020B0604020202020204" charset="0"/>
      <p:regular r:id="rId29"/>
      <p:bold r:id="rId30"/>
      <p:italic r:id="rId31"/>
      <p:boldItalic r:id="rId32"/>
    </p:embeddedFont>
    <p:embeddedFont>
      <p:font typeface="Roboto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aig Fernandes" initials="CF" lastIdx="1" clrIdx="0">
    <p:extLst>
      <p:ext uri="{19B8F6BF-5375-455C-9EA6-DF929625EA0E}">
        <p15:presenceInfo xmlns:p15="http://schemas.microsoft.com/office/powerpoint/2012/main" userId="Craig Fernand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99FF"/>
    <a:srgbClr val="3366FF"/>
    <a:srgbClr val="FA9A0E"/>
    <a:srgbClr val="660066"/>
    <a:srgbClr val="000054"/>
    <a:srgbClr val="3333CC"/>
    <a:srgbClr val="003399"/>
    <a:srgbClr val="FF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A07D3F-BB29-41B1-8A02-56E9DAB5F5BB}">
  <a:tblStyle styleId="{36A07D3F-BB29-41B1-8A02-56E9DAB5F5B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76384" autoAdjust="0"/>
  </p:normalViewPr>
  <p:slideViewPr>
    <p:cSldViewPr snapToGrid="0">
      <p:cViewPr varScale="1">
        <p:scale>
          <a:sx n="96" d="100"/>
          <a:sy n="96" d="100"/>
        </p:scale>
        <p:origin x="57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79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912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49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319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25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417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738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468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587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95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582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583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90001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715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92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017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71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58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695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61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520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41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44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14000" b="1"/>
            </a:lvl1pPr>
            <a:lvl2pPr lvl="1" algn="ctr" rtl="0">
              <a:spcBef>
                <a:spcPts val="0"/>
              </a:spcBef>
              <a:buSzPct val="100000"/>
              <a:defRPr sz="14000" b="1"/>
            </a:lvl2pPr>
            <a:lvl3pPr lvl="2" algn="ctr" rtl="0">
              <a:spcBef>
                <a:spcPts val="0"/>
              </a:spcBef>
              <a:buSzPct val="100000"/>
              <a:defRPr sz="14000" b="1"/>
            </a:lvl3pPr>
            <a:lvl4pPr lvl="3" algn="ctr" rtl="0">
              <a:spcBef>
                <a:spcPts val="0"/>
              </a:spcBef>
              <a:buSzPct val="100000"/>
              <a:defRPr sz="14000" b="1"/>
            </a:lvl4pPr>
            <a:lvl5pPr lvl="4" algn="ctr" rtl="0">
              <a:spcBef>
                <a:spcPts val="0"/>
              </a:spcBef>
              <a:buSzPct val="100000"/>
              <a:defRPr sz="14000" b="1"/>
            </a:lvl5pPr>
            <a:lvl6pPr lvl="5" algn="ctr" rtl="0">
              <a:spcBef>
                <a:spcPts val="0"/>
              </a:spcBef>
              <a:buSzPct val="100000"/>
              <a:defRPr sz="14000" b="1"/>
            </a:lvl6pPr>
            <a:lvl7pPr lvl="6" algn="ctr" rtl="0">
              <a:spcBef>
                <a:spcPts val="0"/>
              </a:spcBef>
              <a:buSzPct val="100000"/>
              <a:defRPr sz="14000" b="1"/>
            </a:lvl7pPr>
            <a:lvl8pPr lvl="7" algn="ctr" rtl="0">
              <a:spcBef>
                <a:spcPts val="0"/>
              </a:spcBef>
              <a:buSzPct val="100000"/>
              <a:defRPr sz="14000" b="1"/>
            </a:lvl8pPr>
            <a:lvl9pPr lvl="8" algn="ctr" rtl="0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archive.advancedfootballanalytics.com/2009/12/expected-point-values.html" TargetMode="Externa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martin.puterman@sauder.ubc.ca" TargetMode="External"/><Relationship Id="rId3" Type="http://schemas.openxmlformats.org/officeDocument/2006/relationships/notesSlide" Target="../notesSlides/notesSlide22.xml"/><Relationship Id="rId7" Type="http://schemas.openxmlformats.org/officeDocument/2006/relationships/hyperlink" Target="mailto:craig.fernandes@mail.utoronto.ca" TargetMode="Externa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6" Type="http://schemas.openxmlformats.org/officeDocument/2006/relationships/hyperlink" Target="mailto:tcychan@mie.utoronto.ca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 l="-850" t="10812" r="849" b="18375"/>
          <a:stretch/>
        </p:blipFill>
        <p:spPr>
          <a:xfrm>
            <a:off x="-514349" y="0"/>
            <a:ext cx="9795449" cy="36421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510450" y="1286125"/>
            <a:ext cx="8123100" cy="1588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CA" sz="3800" b="1" dirty="0"/>
              <a:t>Points Gained: Evaluating NFL Performance</a:t>
            </a:r>
            <a:endParaRPr lang="en" sz="3800" b="1" dirty="0"/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510450" y="3814562"/>
            <a:ext cx="8123100" cy="630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r"/>
            <a:r>
              <a:rPr lang="en-CA" sz="2000" i="1" dirty="0"/>
              <a:t>Timothy C.Y. Chan†, Craig Fernandes†, Martin L. </a:t>
            </a:r>
            <a:r>
              <a:rPr lang="en-CA" sz="2000" i="1" dirty="0" err="1"/>
              <a:t>Puterman</a:t>
            </a:r>
            <a:r>
              <a:rPr lang="en-CA" sz="2000" i="1" dirty="0"/>
              <a:t>‡</a:t>
            </a:r>
            <a:br>
              <a:rPr lang="en" sz="2000" i="1" dirty="0">
                <a:latin typeface="Roboto"/>
                <a:ea typeface="Roboto"/>
                <a:cs typeface="Roboto"/>
                <a:sym typeface="Roboto"/>
              </a:rPr>
            </a:br>
            <a:endParaRPr lang="en" sz="2000" i="1" dirty="0">
              <a:latin typeface="Roboto"/>
              <a:ea typeface="Roboto"/>
              <a:cs typeface="Roboto"/>
              <a:sym typeface="Roboto"/>
            </a:endParaRPr>
          </a:p>
          <a:p>
            <a:pPr lvl="0" algn="r"/>
            <a:r>
              <a:rPr lang="en-CA" sz="1600" i="1" dirty="0"/>
              <a:t>† University of Toronto, Department of Mechanical and Industrial Engineering</a:t>
            </a:r>
          </a:p>
          <a:p>
            <a:pPr lvl="0" algn="r"/>
            <a:r>
              <a:rPr lang="en-CA" sz="1600" i="1" dirty="0"/>
              <a:t>‡ University of British Columbia, Sauder School of Business</a:t>
            </a:r>
            <a:endParaRPr lang="en" sz="16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Value Function Results on 1</a:t>
            </a:r>
            <a:r>
              <a:rPr lang="en-CA" b="1" baseline="30000" dirty="0">
                <a:solidFill>
                  <a:srgbClr val="FFFFFF"/>
                </a:solidFill>
              </a:rPr>
              <a:t>st</a:t>
            </a:r>
            <a:r>
              <a:rPr lang="en-CA" b="1" dirty="0">
                <a:solidFill>
                  <a:srgbClr val="FFFFFF"/>
                </a:solidFill>
              </a:rPr>
              <a:t> 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1FC3D-D12E-4452-AA88-514F24944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07" y="1207016"/>
            <a:ext cx="6809785" cy="2881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8F1A0-AE44-4BDD-9665-D596913BBB03}"/>
              </a:ext>
            </a:extLst>
          </p:cNvPr>
          <p:cNvSpPr txBox="1"/>
          <p:nvPr/>
        </p:nvSpPr>
        <p:spPr>
          <a:xfrm>
            <a:off x="0" y="4072649"/>
            <a:ext cx="9144000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3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Proxima Nova"/>
                <a:sym typeface="Proxima Nova"/>
              </a:rPr>
              <a:t>Teams are now better at scoring from their own end</a:t>
            </a: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Proxima Nova"/>
                <a:sym typeface="Proxima Nova"/>
              </a:rPr>
              <a:t>Due to symmetry, the value of being in the red zone is reduced because the kickoff after a scoring event places the receiving team in a better position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A82FE-46C3-4177-9766-C40AC9CFE7FB}"/>
              </a:ext>
            </a:extLst>
          </p:cNvPr>
          <p:cNvSpPr/>
          <p:nvPr/>
        </p:nvSpPr>
        <p:spPr>
          <a:xfrm>
            <a:off x="6172200" y="1747837"/>
            <a:ext cx="1570383" cy="6983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accent3"/>
              </a:solidFill>
              <a:latin typeface="Proxima Nova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E96384-A8B2-4CBA-AB39-170DBBC67CC9}"/>
              </a:ext>
            </a:extLst>
          </p:cNvPr>
          <p:cNvSpPr/>
          <p:nvPr/>
        </p:nvSpPr>
        <p:spPr>
          <a:xfrm>
            <a:off x="6172199" y="3576483"/>
            <a:ext cx="1570384" cy="45625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accent3"/>
              </a:solidFill>
              <a:latin typeface="Proxima Nov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71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B72FEB-B219-4A8A-9F3C-2C3913213276}"/>
              </a:ext>
            </a:extLst>
          </p:cNvPr>
          <p:cNvSpPr txBox="1"/>
          <p:nvPr/>
        </p:nvSpPr>
        <p:spPr>
          <a:xfrm>
            <a:off x="6625780" y="1378014"/>
            <a:ext cx="2518220" cy="33204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700" b="1" dirty="0">
                <a:solidFill>
                  <a:schemeClr val="accent3"/>
                </a:solidFill>
                <a:latin typeface="Proxima Nova"/>
                <a:sym typeface="Proxima Nova"/>
              </a:rPr>
              <a:t>1</a:t>
            </a:r>
            <a:r>
              <a:rPr lang="en-CA" sz="1700" b="1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st</a:t>
            </a:r>
            <a:r>
              <a:rPr lang="en-CA" sz="1700" b="1" dirty="0">
                <a:solidFill>
                  <a:schemeClr val="accent3"/>
                </a:solidFill>
                <a:latin typeface="Proxima Nova"/>
                <a:sym typeface="Proxima Nova"/>
              </a:rPr>
              <a:t> to 2</a:t>
            </a:r>
            <a:r>
              <a:rPr lang="en-CA" sz="1700" b="1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nd</a:t>
            </a:r>
            <a:r>
              <a:rPr lang="en-CA" sz="1700" b="1" dirty="0">
                <a:solidFill>
                  <a:schemeClr val="accent3"/>
                </a:solidFill>
                <a:latin typeface="Proxima Nova"/>
                <a:sym typeface="Proxima Nova"/>
              </a:rPr>
              <a:t> Down:     </a:t>
            </a:r>
            <a:r>
              <a:rPr lang="en-CA" sz="1700" dirty="0">
                <a:solidFill>
                  <a:schemeClr val="accent3"/>
                </a:solidFill>
                <a:latin typeface="Proxima Nova"/>
                <a:sym typeface="Proxima Nova"/>
              </a:rPr>
              <a:t>lose 0.4 points</a:t>
            </a:r>
          </a:p>
          <a:p>
            <a:pPr marL="45720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700" b="1" dirty="0">
                <a:solidFill>
                  <a:schemeClr val="accent3"/>
                </a:solidFill>
                <a:latin typeface="Proxima Nova"/>
                <a:sym typeface="Proxima Nova"/>
              </a:rPr>
              <a:t>2</a:t>
            </a:r>
            <a:r>
              <a:rPr lang="en-CA" sz="1700" b="1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nd</a:t>
            </a:r>
            <a:r>
              <a:rPr lang="en-CA" sz="1700" b="1" dirty="0">
                <a:solidFill>
                  <a:schemeClr val="accent3"/>
                </a:solidFill>
                <a:latin typeface="Proxima Nova"/>
                <a:sym typeface="Proxima Nova"/>
              </a:rPr>
              <a:t> to 3</a:t>
            </a:r>
            <a:r>
              <a:rPr lang="en-CA" sz="1700" b="1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rd</a:t>
            </a:r>
            <a:r>
              <a:rPr lang="en-CA" sz="1700" b="1" dirty="0">
                <a:solidFill>
                  <a:schemeClr val="accent3"/>
                </a:solidFill>
                <a:latin typeface="Proxima Nova"/>
                <a:sym typeface="Proxima Nova"/>
              </a:rPr>
              <a:t> Down:    </a:t>
            </a:r>
            <a:r>
              <a:rPr lang="en-CA" sz="1700" dirty="0">
                <a:solidFill>
                  <a:schemeClr val="accent3"/>
                </a:solidFill>
                <a:latin typeface="Proxima Nova"/>
                <a:sym typeface="Proxima Nova"/>
              </a:rPr>
              <a:t>lose 0.6 points</a:t>
            </a:r>
          </a:p>
          <a:p>
            <a:pPr marL="45720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700" b="1" dirty="0">
                <a:solidFill>
                  <a:schemeClr val="accent3"/>
                </a:solidFill>
                <a:latin typeface="Proxima Nova"/>
                <a:sym typeface="Proxima Nova"/>
              </a:rPr>
              <a:t>3</a:t>
            </a:r>
            <a:r>
              <a:rPr lang="en-CA" sz="1700" b="1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rd</a:t>
            </a:r>
            <a:r>
              <a:rPr lang="en-CA" sz="1700" b="1" dirty="0">
                <a:solidFill>
                  <a:schemeClr val="accent3"/>
                </a:solidFill>
                <a:latin typeface="Proxima Nova"/>
                <a:sym typeface="Proxima Nova"/>
              </a:rPr>
              <a:t> to 4</a:t>
            </a:r>
            <a:r>
              <a:rPr lang="en-CA" sz="1700" b="1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th</a:t>
            </a:r>
            <a:r>
              <a:rPr lang="en-CA" sz="1700" b="1" dirty="0">
                <a:solidFill>
                  <a:schemeClr val="accent3"/>
                </a:solidFill>
                <a:latin typeface="Proxima Nova"/>
                <a:sym typeface="Proxima Nova"/>
              </a:rPr>
              <a:t> Down: </a:t>
            </a:r>
            <a:r>
              <a:rPr lang="en-CA" sz="1700" dirty="0">
                <a:solidFill>
                  <a:schemeClr val="accent3"/>
                </a:solidFill>
                <a:latin typeface="Proxima Nova"/>
                <a:sym typeface="Proxima Nova"/>
              </a:rPr>
              <a:t>lose 0.7 – 1.3 points</a:t>
            </a:r>
          </a:p>
          <a:p>
            <a:pPr marL="45720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700" dirty="0">
                <a:solidFill>
                  <a:schemeClr val="accent3"/>
                </a:solidFill>
                <a:latin typeface="Proxima Nova"/>
                <a:sym typeface="Proxima Nova"/>
              </a:rPr>
              <a:t>Increase on 4</a:t>
            </a:r>
            <a:r>
              <a:rPr lang="en-CA" sz="1700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th</a:t>
            </a:r>
            <a:r>
              <a:rPr lang="en-CA" sz="1700" dirty="0">
                <a:solidFill>
                  <a:schemeClr val="accent3"/>
                </a:solidFill>
                <a:latin typeface="Proxima Nova"/>
                <a:sym typeface="Proxima Nova"/>
              </a:rPr>
              <a:t> down at the 60 yard line (FG region)</a:t>
            </a:r>
          </a:p>
        </p:txBody>
      </p:sp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Value Function by 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DDC5F1-3503-49E7-B3AF-81665D3BDA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3807" r="8214"/>
          <a:stretch/>
        </p:blipFill>
        <p:spPr>
          <a:xfrm>
            <a:off x="0" y="1326976"/>
            <a:ext cx="6724650" cy="353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Team Value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BD613-D5D5-4D2A-86F0-D15E2EFC6B03}"/>
              </a:ext>
            </a:extLst>
          </p:cNvPr>
          <p:cNvSpPr txBox="1"/>
          <p:nvPr/>
        </p:nvSpPr>
        <p:spPr>
          <a:xfrm>
            <a:off x="43687" y="1279656"/>
            <a:ext cx="9110864" cy="992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Let </a:t>
            </a:r>
            <a:r>
              <a:rPr lang="en-CA" sz="2000" b="1" i="1" dirty="0">
                <a:solidFill>
                  <a:schemeClr val="accent3"/>
                </a:solidFill>
                <a:latin typeface="Proxima Nova"/>
                <a:sym typeface="Proxima Nova"/>
              </a:rPr>
              <a:t>V</a:t>
            </a:r>
            <a:r>
              <a:rPr lang="en-CA" sz="2000" b="1" i="1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T</a:t>
            </a:r>
            <a:r>
              <a:rPr lang="en-CA" sz="2000" b="1" i="1" dirty="0">
                <a:solidFill>
                  <a:schemeClr val="accent3"/>
                </a:solidFill>
                <a:latin typeface="Proxima Nova"/>
                <a:sym typeface="Proxima Nova"/>
              </a:rPr>
              <a:t>(</a:t>
            </a:r>
            <a:r>
              <a:rPr lang="en-CA" sz="2000" b="1" i="1" dirty="0" err="1">
                <a:solidFill>
                  <a:schemeClr val="accent3"/>
                </a:solidFill>
                <a:latin typeface="Proxima Nova"/>
                <a:sym typeface="Proxima Nova"/>
              </a:rPr>
              <a:t>d,y</a:t>
            </a:r>
            <a:r>
              <a:rPr lang="en-CA" sz="2000" b="1" i="1" dirty="0">
                <a:solidFill>
                  <a:schemeClr val="accent3"/>
                </a:solidFill>
                <a:latin typeface="Proxima Nova"/>
                <a:sym typeface="Proxima Nova"/>
              </a:rPr>
              <a:t>) </a:t>
            </a: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be the value function for team </a:t>
            </a:r>
            <a:r>
              <a:rPr lang="en-CA" sz="2000" i="1" dirty="0">
                <a:solidFill>
                  <a:schemeClr val="accent3"/>
                </a:solidFill>
                <a:latin typeface="Proxima Nova"/>
                <a:sym typeface="Proxima Nova"/>
              </a:rPr>
              <a:t>T</a:t>
            </a:r>
            <a:endParaRPr lang="en-CA" sz="2000" dirty="0">
              <a:solidFill>
                <a:schemeClr val="accent3"/>
              </a:solidFill>
              <a:latin typeface="Proxima Nova"/>
              <a:sym typeface="Proxima Nova"/>
            </a:endParaRPr>
          </a:p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Assume the opposing team follows the league-wide value function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F5EE7E-0BE7-479B-BF28-1A786BE69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80" y="2317813"/>
            <a:ext cx="8574839" cy="22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0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B72FEB-B219-4A8A-9F3C-2C3913213276}"/>
              </a:ext>
            </a:extLst>
          </p:cNvPr>
          <p:cNvSpPr txBox="1"/>
          <p:nvPr/>
        </p:nvSpPr>
        <p:spPr>
          <a:xfrm>
            <a:off x="6401782" y="1303401"/>
            <a:ext cx="2619375" cy="35566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Proxima Nova"/>
                <a:sym typeface="Proxima Nova"/>
              </a:rPr>
              <a:t>Biggest difference between the top and bottom teams occurs in the beginning and middle of the field</a:t>
            </a:r>
          </a:p>
          <a:p>
            <a:pPr marL="45720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Proxima Nova"/>
                <a:sym typeface="Proxima Nova"/>
              </a:rPr>
              <a:t>Value functions converge towards the end zone, indicating that both cohorts perform roughly the same in this part of the field</a:t>
            </a:r>
          </a:p>
        </p:txBody>
      </p:sp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Top vs Bottom Teams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C9BBE-DEEA-4066-9268-7EB782AE30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71" t="5635" r="8126" b="1977"/>
          <a:stretch/>
        </p:blipFill>
        <p:spPr>
          <a:xfrm>
            <a:off x="-1" y="1462750"/>
            <a:ext cx="6524626" cy="332402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946D90E-A0E9-45A0-834A-988C98081975}"/>
              </a:ext>
            </a:extLst>
          </p:cNvPr>
          <p:cNvSpPr/>
          <p:nvPr/>
        </p:nvSpPr>
        <p:spPr>
          <a:xfrm rot="20435328">
            <a:off x="1775842" y="2732412"/>
            <a:ext cx="3028950" cy="65734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DCA56E-2065-47DA-BBC2-4DFE7DB12D50}"/>
              </a:ext>
            </a:extLst>
          </p:cNvPr>
          <p:cNvSpPr/>
          <p:nvPr/>
        </p:nvSpPr>
        <p:spPr>
          <a:xfrm rot="20435328">
            <a:off x="5766255" y="1586007"/>
            <a:ext cx="808246" cy="38884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120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Points Gained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BD613-D5D5-4D2A-86F0-D15E2EFC6B03}"/>
              </a:ext>
            </a:extLst>
          </p:cNvPr>
          <p:cNvSpPr txBox="1"/>
          <p:nvPr/>
        </p:nvSpPr>
        <p:spPr>
          <a:xfrm>
            <a:off x="33136" y="1390585"/>
            <a:ext cx="9110864" cy="108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900" dirty="0">
                <a:solidFill>
                  <a:schemeClr val="accent3"/>
                </a:solidFill>
                <a:latin typeface="Proxima Nova"/>
              </a:rPr>
              <a:t>What follows 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is inspired by </a:t>
            </a:r>
            <a:r>
              <a:rPr lang="en-CA" sz="1900" dirty="0" err="1">
                <a:solidFill>
                  <a:schemeClr val="accent3"/>
                </a:solidFill>
                <a:latin typeface="Proxima Nova"/>
                <a:sym typeface="Proxima Nova"/>
              </a:rPr>
              <a:t>Broadie’s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 (2008, 2012) </a:t>
            </a:r>
            <a:r>
              <a:rPr lang="en-CA" sz="1900" i="1" dirty="0">
                <a:solidFill>
                  <a:schemeClr val="accent3"/>
                </a:solidFill>
                <a:latin typeface="Proxima Nova"/>
                <a:sym typeface="Proxima Nova"/>
              </a:rPr>
              <a:t>strokes gained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 metric in golf, Winston’s (2009) </a:t>
            </a:r>
            <a:r>
              <a:rPr lang="en-CA" sz="1900" i="1" dirty="0">
                <a:solidFill>
                  <a:schemeClr val="accent3"/>
                </a:solidFill>
                <a:latin typeface="Proxima Nova"/>
                <a:sym typeface="Proxima Nova"/>
              </a:rPr>
              <a:t>play value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 and </a:t>
            </a:r>
            <a:r>
              <a:rPr lang="en-CA" sz="1900" dirty="0" err="1">
                <a:solidFill>
                  <a:schemeClr val="accent3"/>
                </a:solidFill>
                <a:latin typeface="Proxima Nova"/>
                <a:sym typeface="Proxima Nova"/>
              </a:rPr>
              <a:t>Yurko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 et Al’s (2018) </a:t>
            </a:r>
            <a:r>
              <a:rPr lang="en-CA" sz="1900" i="1" dirty="0">
                <a:solidFill>
                  <a:schemeClr val="accent3"/>
                </a:solidFill>
                <a:latin typeface="Proxima Nova"/>
                <a:sym typeface="Proxima Nova"/>
              </a:rPr>
              <a:t>expected points per play 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metrics in football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EE04F-7382-4B3A-9988-B39CDD887BFA}"/>
              </a:ext>
            </a:extLst>
          </p:cNvPr>
          <p:cNvSpPr txBox="1"/>
          <p:nvPr/>
        </p:nvSpPr>
        <p:spPr>
          <a:xfrm>
            <a:off x="33136" y="2572679"/>
            <a:ext cx="911086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Suppose the </a:t>
            </a:r>
            <a:r>
              <a:rPr lang="en-CA" sz="1900" i="1" dirty="0" err="1">
                <a:solidFill>
                  <a:schemeClr val="accent3"/>
                </a:solidFill>
                <a:latin typeface="Proxima Nova"/>
                <a:sym typeface="Proxima Nova"/>
              </a:rPr>
              <a:t>i</a:t>
            </a:r>
            <a:r>
              <a:rPr lang="en-CA" sz="1900" i="1" baseline="30000" dirty="0" err="1">
                <a:solidFill>
                  <a:schemeClr val="accent3"/>
                </a:solidFill>
                <a:latin typeface="Proxima Nova"/>
                <a:sym typeface="Proxima Nova"/>
              </a:rPr>
              <a:t>th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 play of a game starts at </a:t>
            </a:r>
            <a:r>
              <a:rPr lang="en-CA" sz="1900" i="1" dirty="0">
                <a:solidFill>
                  <a:schemeClr val="accent3"/>
                </a:solidFill>
                <a:latin typeface="Proxima Nova"/>
                <a:sym typeface="Proxima Nova"/>
              </a:rPr>
              <a:t>(</a:t>
            </a:r>
            <a:r>
              <a:rPr lang="en-CA" sz="1900" i="1" dirty="0" err="1">
                <a:solidFill>
                  <a:schemeClr val="accent3"/>
                </a:solidFill>
                <a:latin typeface="Proxima Nova"/>
                <a:sym typeface="Proxima Nova"/>
              </a:rPr>
              <a:t>d</a:t>
            </a:r>
            <a:r>
              <a:rPr lang="en-CA" sz="1900" i="1" baseline="30000" dirty="0" err="1">
                <a:solidFill>
                  <a:schemeClr val="accent3"/>
                </a:solidFill>
                <a:latin typeface="Proxima Nova"/>
                <a:sym typeface="Proxima Nova"/>
              </a:rPr>
              <a:t>i</a:t>
            </a:r>
            <a:r>
              <a:rPr lang="en-CA" sz="1900" i="1" dirty="0" err="1">
                <a:solidFill>
                  <a:schemeClr val="accent3"/>
                </a:solidFill>
                <a:latin typeface="Proxima Nova"/>
                <a:sym typeface="Proxima Nova"/>
              </a:rPr>
              <a:t>,y</a:t>
            </a:r>
            <a:r>
              <a:rPr lang="en-CA" sz="1900" i="1" baseline="30000" dirty="0" err="1">
                <a:solidFill>
                  <a:schemeClr val="accent3"/>
                </a:solidFill>
                <a:latin typeface="Proxima Nova"/>
                <a:sym typeface="Proxima Nova"/>
              </a:rPr>
              <a:t>i</a:t>
            </a:r>
            <a:r>
              <a:rPr lang="en-CA" sz="1900" i="1" dirty="0">
                <a:solidFill>
                  <a:schemeClr val="accent3"/>
                </a:solidFill>
                <a:latin typeface="Proxima Nova"/>
                <a:sym typeface="Proxima Nova"/>
              </a:rPr>
              <a:t>) 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and ends at </a:t>
            </a:r>
            <a:r>
              <a:rPr lang="en-CA" sz="1900" i="1" dirty="0">
                <a:solidFill>
                  <a:schemeClr val="accent3"/>
                </a:solidFill>
                <a:latin typeface="Proxima Nova"/>
                <a:sym typeface="Proxima Nova"/>
              </a:rPr>
              <a:t>(d</a:t>
            </a:r>
            <a:r>
              <a:rPr lang="en-CA" sz="1900" i="1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i+1</a:t>
            </a:r>
            <a:r>
              <a:rPr lang="en-CA" sz="1900" i="1" dirty="0">
                <a:solidFill>
                  <a:schemeClr val="accent3"/>
                </a:solidFill>
                <a:latin typeface="Proxima Nova"/>
                <a:sym typeface="Proxima Nova"/>
              </a:rPr>
              <a:t>,y</a:t>
            </a:r>
            <a:r>
              <a:rPr lang="en-CA" sz="1900" i="1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i+1</a:t>
            </a:r>
            <a:r>
              <a:rPr lang="en-CA" sz="1900" i="1" dirty="0">
                <a:solidFill>
                  <a:schemeClr val="accent3"/>
                </a:solidFill>
                <a:latin typeface="Proxima Nova"/>
                <a:sym typeface="Proxima Nova"/>
              </a:rPr>
              <a:t>), 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then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297A1-9F32-4E30-A193-E11C6D553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025" y="3298433"/>
            <a:ext cx="4423949" cy="524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24B544-8EA3-4C5D-8D89-BDA7FFA342C3}"/>
              </a:ext>
            </a:extLst>
          </p:cNvPr>
          <p:cNvSpPr txBox="1"/>
          <p:nvPr/>
        </p:nvSpPr>
        <p:spPr>
          <a:xfrm>
            <a:off x="33136" y="4116104"/>
            <a:ext cx="9110864" cy="75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900" i="1" dirty="0">
                <a:solidFill>
                  <a:schemeClr val="accent3"/>
                </a:solidFill>
                <a:latin typeface="Proxima Nova"/>
                <a:sym typeface="Proxima Nova"/>
              </a:rPr>
              <a:t>Points gained 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(</a:t>
            </a:r>
            <a:r>
              <a:rPr lang="en-CA" sz="1900" i="1" dirty="0">
                <a:solidFill>
                  <a:schemeClr val="accent3"/>
                </a:solidFill>
                <a:latin typeface="Proxima Nova"/>
                <a:sym typeface="Proxima Nova"/>
              </a:rPr>
              <a:t>PG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) represents the change in the margin of victory as a consequence of play </a:t>
            </a:r>
            <a:r>
              <a:rPr lang="en-CA" sz="1900" i="1" dirty="0" err="1">
                <a:solidFill>
                  <a:schemeClr val="accent3"/>
                </a:solidFill>
                <a:latin typeface="Proxima Nova"/>
                <a:sym typeface="Proxima Nova"/>
              </a:rPr>
              <a:t>i</a:t>
            </a:r>
            <a:endParaRPr lang="en-CA" sz="1900" dirty="0">
              <a:solidFill>
                <a:schemeClr val="accent3"/>
              </a:solidFill>
              <a:latin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2534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F838EB-BE69-488C-A7B7-AB400190AD33}"/>
                  </a:ext>
                </a:extLst>
              </p:cNvPr>
              <p:cNvSpPr txBox="1"/>
              <p:nvPr/>
            </p:nvSpPr>
            <p:spPr>
              <a:xfrm>
                <a:off x="6734148" y="1229346"/>
                <a:ext cx="2397034" cy="18787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457200" lvl="0" indent="-355600">
                  <a:lnSpc>
                    <a:spcPct val="115000"/>
                  </a:lnSpc>
                  <a:spcAft>
                    <a:spcPts val="600"/>
                  </a:spcAft>
                  <a:buClr>
                    <a:schemeClr val="accent3"/>
                  </a:buClr>
                  <a:buSzPct val="100000"/>
                  <a:buFont typeface="Proxima Nova"/>
                  <a:buChar char="●"/>
                </a:pPr>
                <a:r>
                  <a:rPr lang="en-CA" sz="17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Start at (1,20)</a:t>
                </a:r>
              </a:p>
              <a:p>
                <a:pPr marL="457200" lvl="0" indent="-355600">
                  <a:lnSpc>
                    <a:spcPct val="115000"/>
                  </a:lnSpc>
                  <a:spcAft>
                    <a:spcPts val="600"/>
                  </a:spcAft>
                  <a:buClr>
                    <a:schemeClr val="accent3"/>
                  </a:buClr>
                  <a:buSzPct val="100000"/>
                  <a:buFont typeface="Proxima Nova"/>
                  <a:buChar char="●"/>
                </a:pPr>
                <a:r>
                  <a:rPr lang="en-CA" sz="17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Sacked for (2,15)</a:t>
                </a:r>
              </a:p>
              <a:p>
                <a:pPr marL="457200" indent="-355600">
                  <a:lnSpc>
                    <a:spcPct val="115000"/>
                  </a:lnSpc>
                  <a:spcAft>
                    <a:spcPts val="600"/>
                  </a:spcAft>
                  <a:buClr>
                    <a:schemeClr val="accent3"/>
                  </a:buClr>
                  <a:buSzPct val="100000"/>
                  <a:buFont typeface="Proxima Nova"/>
                  <a:buChar char="●"/>
                </a:pPr>
                <a:r>
                  <a:rPr lang="en-CA" sz="1700" dirty="0">
                    <a:solidFill>
                      <a:schemeClr val="accent3"/>
                    </a:solidFill>
                    <a:latin typeface="Proxima Nova"/>
                    <a:sym typeface="Proxima Nova"/>
                  </a:rPr>
                  <a:t>Pass for (3,25)</a:t>
                </a:r>
              </a:p>
              <a:p>
                <a:pPr marL="457200" indent="-355600">
                  <a:lnSpc>
                    <a:spcPct val="115000"/>
                  </a:lnSpc>
                  <a:spcAft>
                    <a:spcPts val="600"/>
                  </a:spcAft>
                  <a:buClr>
                    <a:schemeClr val="accent3"/>
                  </a:buClr>
                  <a:buSzPct val="100000"/>
                  <a:buFont typeface="Proxima Nova"/>
                  <a:buChar char="●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CA" sz="17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CA" sz="17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sSubPr>
                          <m:e>
                            <m:r>
                              <a:rPr lang="en-CA" sz="17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𝑃𝐺</m:t>
                            </m:r>
                          </m:e>
                          <m:sub>
                            <m:r>
                              <a:rPr lang="en-CA" sz="17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𝑖</m:t>
                            </m:r>
                          </m:sub>
                        </m:sSub>
                        <m:r>
                          <a:rPr lang="en-CA" sz="17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=−</m:t>
                        </m:r>
                        <m:r>
                          <a:rPr lang="en-CA" sz="17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0.51</m:t>
                        </m:r>
                      </m:e>
                    </m:nary>
                  </m:oMath>
                </a14:m>
                <a:endParaRPr lang="en-CA" sz="1700" i="1" dirty="0">
                  <a:solidFill>
                    <a:schemeClr val="accent3"/>
                  </a:solidFill>
                  <a:latin typeface="Cambria Math" panose="02040503050406030204" pitchFamily="18" charset="0"/>
                  <a:sym typeface="Proxima Nova"/>
                </a:endParaRPr>
              </a:p>
              <a:p>
                <a:pPr marL="101600">
                  <a:lnSpc>
                    <a:spcPct val="115000"/>
                  </a:lnSpc>
                  <a:spcAft>
                    <a:spcPts val="600"/>
                  </a:spcAft>
                  <a:buClr>
                    <a:schemeClr val="accent3"/>
                  </a:buClr>
                  <a:buSzPct val="100000"/>
                </a:pPr>
                <a:r>
                  <a:rPr lang="en-CA" sz="1700" b="0" dirty="0">
                    <a:solidFill>
                      <a:schemeClr val="accent3"/>
                    </a:solidFill>
                    <a:sym typeface="Proxima Nova"/>
                  </a:rPr>
                  <a:t>  </a:t>
                </a:r>
                <a:r>
                  <a:rPr lang="en-CA" sz="1700" i="1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Proxima Nova"/>
                  </a:rPr>
                  <a:t>=</a:t>
                </a:r>
                <a14:m>
                  <m:oMath xmlns:m="http://schemas.openxmlformats.org/officeDocument/2006/math">
                    <m:r>
                      <a:rPr lang="en-CA" sz="17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sym typeface="Proxima Nova"/>
                      </a:rPr>
                      <m:t> </m:t>
                    </m:r>
                  </m:oMath>
                </a14:m>
                <a:r>
                  <a:rPr lang="en-CA" sz="1700" i="1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Proxima Nova"/>
                  </a:rPr>
                  <a:t>V(d</a:t>
                </a:r>
                <a:r>
                  <a:rPr lang="en-CA" sz="1700" i="1" baseline="30000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Proxima Nova"/>
                  </a:rPr>
                  <a:t>3</a:t>
                </a:r>
                <a:r>
                  <a:rPr lang="en-CA" sz="1700" i="1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Proxima Nova"/>
                  </a:rPr>
                  <a:t>,y</a:t>
                </a:r>
                <a:r>
                  <a:rPr lang="en-CA" sz="1700" i="1" baseline="30000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Proxima Nova"/>
                  </a:rPr>
                  <a:t>3</a:t>
                </a:r>
                <a:r>
                  <a:rPr lang="en-CA" sz="1700" i="1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Proxima Nova"/>
                  </a:rPr>
                  <a:t>) -V(d</a:t>
                </a:r>
                <a:r>
                  <a:rPr lang="en-CA" sz="1700" i="1" baseline="30000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Proxima Nova"/>
                  </a:rPr>
                  <a:t>1</a:t>
                </a:r>
                <a:r>
                  <a:rPr lang="en-CA" sz="1700" i="1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Proxima Nova"/>
                  </a:rPr>
                  <a:t>,y</a:t>
                </a:r>
                <a:r>
                  <a:rPr lang="en-CA" sz="1700" i="1" baseline="30000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Proxima Nova"/>
                  </a:rPr>
                  <a:t>1</a:t>
                </a:r>
                <a:r>
                  <a:rPr lang="en-CA" sz="1700" i="1" dirty="0">
                    <a:solidFill>
                      <a:schemeClr val="accent3"/>
                    </a:solidFill>
                    <a:latin typeface="Cambria Math" panose="02040503050406030204" pitchFamily="18" charset="0"/>
                    <a:sym typeface="Proxima Nova"/>
                  </a:rPr>
                  <a:t>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F838EB-BE69-488C-A7B7-AB400190A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148" y="1229346"/>
                <a:ext cx="2397034" cy="1878784"/>
              </a:xfrm>
              <a:prstGeom prst="rect">
                <a:avLst/>
              </a:prstGeom>
              <a:blipFill>
                <a:blip r:embed="rId3"/>
                <a:stretch>
                  <a:fillRect b="-126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Points Gained per Possession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96D37-9C94-4C3D-A3CF-281A5C5EF5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88" t="3807" r="8214"/>
          <a:stretch/>
        </p:blipFill>
        <p:spPr>
          <a:xfrm>
            <a:off x="0" y="1326976"/>
            <a:ext cx="6724650" cy="35330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BAFABA1-C599-4964-A577-A0307DFCDEF8}"/>
              </a:ext>
            </a:extLst>
          </p:cNvPr>
          <p:cNvSpPr/>
          <p:nvPr/>
        </p:nvSpPr>
        <p:spPr>
          <a:xfrm>
            <a:off x="1584325" y="3253740"/>
            <a:ext cx="91440" cy="762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b="1" dirty="0"/>
              <a:t>1</a:t>
            </a:r>
            <a:endParaRPr lang="en-CA" sz="1600" b="1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BBA53CD-11C8-4E65-8157-AAFEB2AC5E9D}"/>
              </a:ext>
            </a:extLst>
          </p:cNvPr>
          <p:cNvSpPr/>
          <p:nvPr/>
        </p:nvSpPr>
        <p:spPr>
          <a:xfrm>
            <a:off x="1092201" y="2889250"/>
            <a:ext cx="492124" cy="273050"/>
          </a:xfrm>
          <a:prstGeom prst="wedgeRectCallout">
            <a:avLst>
              <a:gd name="adj1" fmla="val 45834"/>
              <a:gd name="adj2" fmla="val 8508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Proxima Nova" panose="020B0604020202020204" charset="0"/>
              </a:rPr>
              <a:t>0.50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CFF6B7-45D2-4896-B49B-A62F7C3E6F1D}"/>
              </a:ext>
            </a:extLst>
          </p:cNvPr>
          <p:cNvSpPr/>
          <p:nvPr/>
        </p:nvSpPr>
        <p:spPr>
          <a:xfrm>
            <a:off x="5379217" y="3014339"/>
            <a:ext cx="1099284" cy="270510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Proxima Nova" panose="020B0604020202020204" charset="0"/>
              </a:rPr>
              <a:t>PG</a:t>
            </a:r>
            <a:r>
              <a:rPr lang="en-CA" baseline="-25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Proxima Nova" panose="020B0604020202020204" charset="0"/>
              </a:rPr>
              <a:t>1 </a:t>
            </a:r>
            <a:r>
              <a:rPr lang="en-CA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Proxima Nova" panose="020B0604020202020204" charset="0"/>
              </a:rPr>
              <a:t>= -0.69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DE6BD5-6460-4E2B-ACEA-F1259989583E}"/>
              </a:ext>
            </a:extLst>
          </p:cNvPr>
          <p:cNvSpPr/>
          <p:nvPr/>
        </p:nvSpPr>
        <p:spPr>
          <a:xfrm>
            <a:off x="1870652" y="3416294"/>
            <a:ext cx="91440" cy="762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b="1" dirty="0"/>
              <a:t>3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966A0473-36E6-40A4-8567-E9C3B0899F81}"/>
              </a:ext>
            </a:extLst>
          </p:cNvPr>
          <p:cNvSpPr/>
          <p:nvPr/>
        </p:nvSpPr>
        <p:spPr>
          <a:xfrm>
            <a:off x="1500836" y="3654288"/>
            <a:ext cx="492124" cy="273050"/>
          </a:xfrm>
          <a:prstGeom prst="wedgeRectCallout">
            <a:avLst>
              <a:gd name="adj1" fmla="val 24447"/>
              <a:gd name="adj2" fmla="val -9026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Proxima Nova" panose="020B0604020202020204" charset="0"/>
              </a:rPr>
              <a:t>-0.01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8C6273-0497-40D4-8186-A21EC5E6AFA1}"/>
              </a:ext>
            </a:extLst>
          </p:cNvPr>
          <p:cNvSpPr/>
          <p:nvPr/>
        </p:nvSpPr>
        <p:spPr>
          <a:xfrm>
            <a:off x="5379217" y="3364737"/>
            <a:ext cx="1098781" cy="270510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Proxima Nova" panose="020B0604020202020204" charset="0"/>
              </a:rPr>
              <a:t>PG</a:t>
            </a:r>
            <a:r>
              <a:rPr lang="en-CA" baseline="-25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Proxima Nova" panose="020B0604020202020204" charset="0"/>
              </a:rPr>
              <a:t>2 </a:t>
            </a:r>
            <a:r>
              <a:rPr lang="en-CA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Proxima Nova" panose="020B0604020202020204" charset="0"/>
              </a:rPr>
              <a:t>= 0.18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C42368-0636-4DB3-8340-454CDDC8979A}"/>
              </a:ext>
            </a:extLst>
          </p:cNvPr>
          <p:cNvSpPr/>
          <p:nvPr/>
        </p:nvSpPr>
        <p:spPr>
          <a:xfrm>
            <a:off x="1263492" y="3478988"/>
            <a:ext cx="91440" cy="762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00" b="1" dirty="0"/>
              <a:t>2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D89BE7DB-D282-42F8-ABC9-8038BB0749FE}"/>
              </a:ext>
            </a:extLst>
          </p:cNvPr>
          <p:cNvSpPr/>
          <p:nvPr/>
        </p:nvSpPr>
        <p:spPr>
          <a:xfrm>
            <a:off x="624089" y="3279769"/>
            <a:ext cx="492124" cy="273050"/>
          </a:xfrm>
          <a:prstGeom prst="wedgeRectCallout">
            <a:avLst>
              <a:gd name="adj1" fmla="val 69544"/>
              <a:gd name="adj2" fmla="val 2955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Proxima Nova" panose="020B0604020202020204" charset="0"/>
              </a:rPr>
              <a:t>-0.19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C5542E-0630-42D3-AB60-4CCE01F734E7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1341541" y="3329940"/>
            <a:ext cx="242784" cy="16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C4FBEA-4B88-400C-BC0A-7E480731930A}"/>
              </a:ext>
            </a:extLst>
          </p:cNvPr>
          <p:cNvCxnSpPr>
            <a:cxnSpLocks/>
            <a:stCxn id="18" idx="6"/>
            <a:endCxn id="15" idx="2"/>
          </p:cNvCxnSpPr>
          <p:nvPr/>
        </p:nvCxnSpPr>
        <p:spPr>
          <a:xfrm flipV="1">
            <a:off x="1354932" y="3454394"/>
            <a:ext cx="515720" cy="6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93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Points Gained per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BD613-D5D5-4D2A-86F0-D15E2EFC6B03}"/>
              </a:ext>
            </a:extLst>
          </p:cNvPr>
          <p:cNvSpPr txBox="1"/>
          <p:nvPr/>
        </p:nvSpPr>
        <p:spPr>
          <a:xfrm>
            <a:off x="33136" y="1321012"/>
            <a:ext cx="9110864" cy="3172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The </a:t>
            </a:r>
            <a:r>
              <a:rPr lang="en-CA" sz="2000" i="1" dirty="0">
                <a:solidFill>
                  <a:schemeClr val="accent3"/>
                </a:solidFill>
                <a:latin typeface="Proxima Nova"/>
                <a:sym typeface="Proxima Nova"/>
              </a:rPr>
              <a:t>PG</a:t>
            </a: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 for a game represents the change in the expected margin of victory from the opening kickoff until the last play</a:t>
            </a:r>
          </a:p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Since a team is equally likely to receive or kick the opening kickoff, the expected value of the starting game state is zero</a:t>
            </a:r>
          </a:p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Hence, the </a:t>
            </a:r>
            <a:r>
              <a:rPr lang="en-CA" sz="2000" i="1" dirty="0">
                <a:solidFill>
                  <a:schemeClr val="accent3"/>
                </a:solidFill>
                <a:latin typeface="Proxima Nova"/>
                <a:sym typeface="Proxima Nova"/>
              </a:rPr>
              <a:t>PG</a:t>
            </a: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 for a game can be interpreted simply as a team’s expected margin of victory for a game</a:t>
            </a:r>
          </a:p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endParaRPr lang="en-CA" sz="2000" dirty="0">
              <a:solidFill>
                <a:schemeClr val="accent3"/>
              </a:solidFill>
              <a:latin typeface="Proxima Nova"/>
              <a:sym typeface="Proxima Nov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745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Points Gained per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BD613-D5D5-4D2A-86F0-D15E2EFC6B03}"/>
              </a:ext>
            </a:extLst>
          </p:cNvPr>
          <p:cNvSpPr txBox="1"/>
          <p:nvPr/>
        </p:nvSpPr>
        <p:spPr>
          <a:xfrm>
            <a:off x="33136" y="1238713"/>
            <a:ext cx="9110864" cy="71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A positive correlation (R</a:t>
            </a:r>
            <a:r>
              <a:rPr lang="en-CA" sz="1800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2 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= 0.59) exists between the observed average margin of victory for each team and the average </a:t>
            </a: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PG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 per game for each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BB0C6-B123-4F24-96BC-E586B8BDB9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0" t="5263" r="8923" b="2999"/>
          <a:stretch/>
        </p:blipFill>
        <p:spPr>
          <a:xfrm>
            <a:off x="1381125" y="2042522"/>
            <a:ext cx="6172200" cy="29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Points Gained by Play Type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51D35-88EF-4686-BBE8-91C09835B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06" y="1240674"/>
            <a:ext cx="7824788" cy="36193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FF1038-6F74-4216-94F5-679164868166}"/>
              </a:ext>
            </a:extLst>
          </p:cNvPr>
          <p:cNvSpPr/>
          <p:nvPr/>
        </p:nvSpPr>
        <p:spPr>
          <a:xfrm>
            <a:off x="5213350" y="4440267"/>
            <a:ext cx="336550" cy="1594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ADE9FB-23BE-4180-B59C-C5D8CA76D668}"/>
              </a:ext>
            </a:extLst>
          </p:cNvPr>
          <p:cNvSpPr/>
          <p:nvPr/>
        </p:nvSpPr>
        <p:spPr>
          <a:xfrm>
            <a:off x="7264400" y="4440267"/>
            <a:ext cx="336550" cy="1594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3FFD71-F494-42D8-AFEB-F505EEFD51A8}"/>
              </a:ext>
            </a:extLst>
          </p:cNvPr>
          <p:cNvSpPr/>
          <p:nvPr/>
        </p:nvSpPr>
        <p:spPr>
          <a:xfrm>
            <a:off x="7677150" y="4440266"/>
            <a:ext cx="336550" cy="15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4D2147-94CB-4287-8624-FC1DE04BE827}"/>
              </a:ext>
            </a:extLst>
          </p:cNvPr>
          <p:cNvSpPr/>
          <p:nvPr/>
        </p:nvSpPr>
        <p:spPr>
          <a:xfrm>
            <a:off x="6046087" y="4440265"/>
            <a:ext cx="336550" cy="15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A58099-60BF-4361-BC69-B7A97107D3C7}"/>
              </a:ext>
            </a:extLst>
          </p:cNvPr>
          <p:cNvSpPr/>
          <p:nvPr/>
        </p:nvSpPr>
        <p:spPr>
          <a:xfrm>
            <a:off x="5638543" y="4440264"/>
            <a:ext cx="336550" cy="15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3294C-DBAE-4901-8588-6CD6E9607E47}"/>
              </a:ext>
            </a:extLst>
          </p:cNvPr>
          <p:cNvSpPr/>
          <p:nvPr/>
        </p:nvSpPr>
        <p:spPr>
          <a:xfrm>
            <a:off x="1751806" y="4637775"/>
            <a:ext cx="336550" cy="1594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406D88-1186-474A-8102-B78DFB4AA6B0}"/>
              </a:ext>
            </a:extLst>
          </p:cNvPr>
          <p:cNvSpPr/>
          <p:nvPr/>
        </p:nvSpPr>
        <p:spPr>
          <a:xfrm>
            <a:off x="7264400" y="1925106"/>
            <a:ext cx="336550" cy="1594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AE276F-4887-41E3-92E1-69ABE763C5E0}"/>
              </a:ext>
            </a:extLst>
          </p:cNvPr>
          <p:cNvSpPr/>
          <p:nvPr/>
        </p:nvSpPr>
        <p:spPr>
          <a:xfrm>
            <a:off x="7264400" y="2245588"/>
            <a:ext cx="336550" cy="3261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4A784-9C2B-4F56-8860-5BE9EFD99B3B}"/>
              </a:ext>
            </a:extLst>
          </p:cNvPr>
          <p:cNvSpPr/>
          <p:nvPr/>
        </p:nvSpPr>
        <p:spPr>
          <a:xfrm>
            <a:off x="735936" y="1925106"/>
            <a:ext cx="336550" cy="1594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35BBD9-9987-43C3-A0A3-2D7FB884B0B1}"/>
              </a:ext>
            </a:extLst>
          </p:cNvPr>
          <p:cNvSpPr/>
          <p:nvPr/>
        </p:nvSpPr>
        <p:spPr>
          <a:xfrm>
            <a:off x="735936" y="2245588"/>
            <a:ext cx="336550" cy="3261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4DD88B-B719-4671-90AF-079F6ED04DB0}"/>
              </a:ext>
            </a:extLst>
          </p:cNvPr>
          <p:cNvSpPr/>
          <p:nvPr/>
        </p:nvSpPr>
        <p:spPr>
          <a:xfrm>
            <a:off x="7264400" y="2711959"/>
            <a:ext cx="336550" cy="15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A59DE9-0659-4A8D-B5C9-6D81EF9592E1}"/>
              </a:ext>
            </a:extLst>
          </p:cNvPr>
          <p:cNvSpPr/>
          <p:nvPr/>
        </p:nvSpPr>
        <p:spPr>
          <a:xfrm>
            <a:off x="735936" y="2711959"/>
            <a:ext cx="336550" cy="159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193C9A-EB60-4124-B1C1-34A0D496812F}"/>
              </a:ext>
            </a:extLst>
          </p:cNvPr>
          <p:cNvSpPr/>
          <p:nvPr/>
        </p:nvSpPr>
        <p:spPr>
          <a:xfrm>
            <a:off x="6456680" y="1604624"/>
            <a:ext cx="336550" cy="1594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4F50EE-9B1F-4943-96D1-74998921F821}"/>
              </a:ext>
            </a:extLst>
          </p:cNvPr>
          <p:cNvSpPr/>
          <p:nvPr/>
        </p:nvSpPr>
        <p:spPr>
          <a:xfrm>
            <a:off x="735936" y="1604624"/>
            <a:ext cx="336550" cy="1594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3C7D5A-F96D-4E58-903A-EDC12A16BD97}"/>
              </a:ext>
            </a:extLst>
          </p:cNvPr>
          <p:cNvSpPr/>
          <p:nvPr/>
        </p:nvSpPr>
        <p:spPr>
          <a:xfrm>
            <a:off x="2536190" y="1757024"/>
            <a:ext cx="336550" cy="1594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6342CC-E812-4DA8-BF11-DA05C7C8FF7B}"/>
              </a:ext>
            </a:extLst>
          </p:cNvPr>
          <p:cNvSpPr/>
          <p:nvPr/>
        </p:nvSpPr>
        <p:spPr>
          <a:xfrm>
            <a:off x="735936" y="1757024"/>
            <a:ext cx="336550" cy="1594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834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6084F50-5604-4FF0-8E2C-9D6E3F74C94C}"/>
              </a:ext>
            </a:extLst>
          </p:cNvPr>
          <p:cNvSpPr txBox="1"/>
          <p:nvPr/>
        </p:nvSpPr>
        <p:spPr>
          <a:xfrm>
            <a:off x="6682942" y="1305908"/>
            <a:ext cx="2406795" cy="3773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i="1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PG</a:t>
            </a: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  on long passes contribute 56.5%</a:t>
            </a: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On short passes, </a:t>
            </a:r>
            <a:r>
              <a:rPr lang="en-CA" sz="1600" i="1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PG</a:t>
            </a: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 over the middle dominates</a:t>
            </a: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Short passes for </a:t>
            </a:r>
            <a:r>
              <a:rPr lang="en-CA" sz="1600" dirty="0">
                <a:solidFill>
                  <a:srgbClr val="00B050"/>
                </a:solidFill>
                <a:latin typeface="Cambria Math" panose="02040503050406030204" pitchFamily="18" charset="0"/>
                <a:sym typeface="Proxima Nova"/>
              </a:rPr>
              <a:t>top</a:t>
            </a: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 (</a:t>
            </a:r>
            <a:r>
              <a:rPr lang="en-CA" sz="1600" dirty="0">
                <a:solidFill>
                  <a:srgbClr val="FF0000"/>
                </a:solidFill>
                <a:latin typeface="Cambria Math" panose="02040503050406030204" pitchFamily="18" charset="0"/>
                <a:sym typeface="Proxima Nova"/>
              </a:rPr>
              <a:t>bottom</a:t>
            </a: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) four teams contribute </a:t>
            </a:r>
            <a:r>
              <a:rPr lang="en-CA" sz="1600" dirty="0">
                <a:solidFill>
                  <a:srgbClr val="00B050"/>
                </a:solidFill>
                <a:latin typeface="Cambria Math" panose="02040503050406030204" pitchFamily="18" charset="0"/>
                <a:sym typeface="Proxima Nova"/>
              </a:rPr>
              <a:t>50% </a:t>
            </a: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(</a:t>
            </a:r>
            <a:r>
              <a:rPr lang="en-CA" sz="1600" dirty="0">
                <a:solidFill>
                  <a:srgbClr val="FF0000"/>
                </a:solidFill>
                <a:latin typeface="Cambria Math" panose="02040503050406030204" pitchFamily="18" charset="0"/>
                <a:sym typeface="Proxima Nova"/>
              </a:rPr>
              <a:t>-43%</a:t>
            </a: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)</a:t>
            </a: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NE excels on passes over the middle</a:t>
            </a:r>
          </a:p>
          <a:p>
            <a:pPr marL="101600" lvl="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</a:pPr>
            <a:endParaRPr lang="en-CA" sz="1600" dirty="0">
              <a:solidFill>
                <a:schemeClr val="accent3"/>
              </a:solidFill>
              <a:latin typeface="Cambria Math" panose="02040503050406030204" pitchFamily="18" charset="0"/>
              <a:sym typeface="Proxima Nova"/>
            </a:endParaRPr>
          </a:p>
        </p:txBody>
      </p:sp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Points Gained by Pass 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0DE23-82A7-4D59-A456-3D987A263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3" y="1587046"/>
            <a:ext cx="6763732" cy="27930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01BF7F-9217-4091-8E5F-E4B236F9C0E6}"/>
              </a:ext>
            </a:extLst>
          </p:cNvPr>
          <p:cNvSpPr/>
          <p:nvPr/>
        </p:nvSpPr>
        <p:spPr>
          <a:xfrm>
            <a:off x="5498307" y="3940969"/>
            <a:ext cx="1188244" cy="1679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C7E20-6D1F-4E8E-9B08-99D3373AFEC5}"/>
              </a:ext>
            </a:extLst>
          </p:cNvPr>
          <p:cNvSpPr/>
          <p:nvPr/>
        </p:nvSpPr>
        <p:spPr>
          <a:xfrm>
            <a:off x="4216099" y="3940968"/>
            <a:ext cx="1188244" cy="1679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2E3DAC-7338-473A-B023-7E1C45147492}"/>
              </a:ext>
            </a:extLst>
          </p:cNvPr>
          <p:cNvSpPr/>
          <p:nvPr/>
        </p:nvSpPr>
        <p:spPr>
          <a:xfrm>
            <a:off x="1721819" y="2187573"/>
            <a:ext cx="256206" cy="1679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3795F0-B341-4513-A404-589FA8FA8912}"/>
              </a:ext>
            </a:extLst>
          </p:cNvPr>
          <p:cNvSpPr/>
          <p:nvPr/>
        </p:nvSpPr>
        <p:spPr>
          <a:xfrm>
            <a:off x="2941018" y="2187572"/>
            <a:ext cx="256206" cy="1679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1544CC-AA1B-4318-B571-B885AE6943F8}"/>
              </a:ext>
            </a:extLst>
          </p:cNvPr>
          <p:cNvSpPr/>
          <p:nvPr/>
        </p:nvSpPr>
        <p:spPr>
          <a:xfrm>
            <a:off x="4216099" y="2175622"/>
            <a:ext cx="1195864" cy="7072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98813C-2EFC-44E9-9979-06A6F00EF98C}"/>
              </a:ext>
            </a:extLst>
          </p:cNvPr>
          <p:cNvSpPr/>
          <p:nvPr/>
        </p:nvSpPr>
        <p:spPr>
          <a:xfrm>
            <a:off x="4216099" y="3141617"/>
            <a:ext cx="1195864" cy="707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383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FFFFFF"/>
                </a:solidFill>
              </a:rPr>
              <a:t>Research Goal</a:t>
            </a:r>
            <a:endParaRPr lang="en" b="1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BD613-D5D5-4D2A-86F0-D15E2EFC6B03}"/>
              </a:ext>
            </a:extLst>
          </p:cNvPr>
          <p:cNvSpPr txBox="1"/>
          <p:nvPr/>
        </p:nvSpPr>
        <p:spPr>
          <a:xfrm>
            <a:off x="33136" y="1259161"/>
            <a:ext cx="9110864" cy="318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12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400" dirty="0">
                <a:solidFill>
                  <a:schemeClr val="accent3"/>
                </a:solidFill>
                <a:latin typeface="Proxima Nova"/>
                <a:sym typeface="Proxima Nova"/>
              </a:rPr>
              <a:t>To estimate the value of field positions in the NFL in order to:</a:t>
            </a:r>
          </a:p>
          <a:p>
            <a:pPr marL="914400" lvl="1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</a:pPr>
            <a:r>
              <a:rPr lang="en-CA" sz="2400" dirty="0">
                <a:solidFill>
                  <a:schemeClr val="accent3"/>
                </a:solidFill>
                <a:latin typeface="Proxima Nova"/>
                <a:sym typeface="Proxima Nova"/>
              </a:rPr>
              <a:t>Gain insight on how strong and weak teams differ</a:t>
            </a:r>
          </a:p>
          <a:p>
            <a:pPr marL="914400" lvl="1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</a:pPr>
            <a:r>
              <a:rPr lang="en-CA" sz="2400" dirty="0">
                <a:solidFill>
                  <a:schemeClr val="accent3"/>
                </a:solidFill>
                <a:latin typeface="Proxima Nova"/>
                <a:sym typeface="Proxima Nova"/>
              </a:rPr>
              <a:t>Derive a novel ranking methodology based on performance in particular game states</a:t>
            </a:r>
          </a:p>
          <a:p>
            <a:pPr marL="914400" lvl="1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</a:pPr>
            <a:r>
              <a:rPr lang="en-CA" sz="2400" dirty="0">
                <a:solidFill>
                  <a:schemeClr val="accent3"/>
                </a:solidFill>
                <a:latin typeface="Proxima Nova"/>
                <a:sym typeface="Proxima Nova"/>
              </a:rPr>
              <a:t>Evaluate plays to quantify what game aspects most contribute to a team’s performance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DEFD77-6A07-42C9-A434-80945959F192}"/>
              </a:ext>
            </a:extLst>
          </p:cNvPr>
          <p:cNvSpPr txBox="1"/>
          <p:nvPr/>
        </p:nvSpPr>
        <p:spPr>
          <a:xfrm>
            <a:off x="-89707" y="1255249"/>
            <a:ext cx="9110864" cy="303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8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Football value functions can be derived by modelling football as an infinite horizon Markov reward process </a:t>
            </a:r>
          </a:p>
          <a:p>
            <a:pPr marL="457200" lvl="0" indent="-355600">
              <a:lnSpc>
                <a:spcPct val="115000"/>
              </a:lnSpc>
              <a:spcAft>
                <a:spcPts val="8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Top teams generate the most value in their end and the middle of the field</a:t>
            </a:r>
          </a:p>
          <a:p>
            <a:pPr marL="457200" lvl="0" indent="-355600">
              <a:lnSpc>
                <a:spcPct val="115000"/>
              </a:lnSpc>
              <a:spcAft>
                <a:spcPts val="8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Passing plays contribute the most to overall performance</a:t>
            </a:r>
          </a:p>
          <a:p>
            <a:pPr marL="457200" lvl="0" indent="-355600">
              <a:lnSpc>
                <a:spcPct val="115000"/>
              </a:lnSpc>
              <a:spcAft>
                <a:spcPts val="8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Short passes account for the majority of top team’s success and worst team’s poor performance</a:t>
            </a:r>
          </a:p>
          <a:p>
            <a:pPr marL="457200" lvl="0" indent="-355600">
              <a:lnSpc>
                <a:spcPct val="115000"/>
              </a:lnSpc>
              <a:spcAft>
                <a:spcPts val="8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Points gained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 provides other insights including which teams perform the best in the “clutch” and identifies which aspects of the game team’s should focus on improving</a:t>
            </a:r>
            <a:endParaRPr lang="en-CA" sz="2000" dirty="0">
              <a:solidFill>
                <a:schemeClr val="accent3"/>
              </a:solidFill>
              <a:latin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059439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FFFFFF"/>
                </a:solidFill>
              </a:rPr>
              <a:t>References</a:t>
            </a:r>
            <a:endParaRPr lang="en" b="1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Shape 188">
            <a:extLst>
              <a:ext uri="{FF2B5EF4-FFF2-40B4-BE49-F238E27FC236}">
                <a16:creationId xmlns:a16="http://schemas.microsoft.com/office/drawing/2014/main" id="{ED9FB261-285F-4851-81C0-77587EE8D7C2}"/>
              </a:ext>
            </a:extLst>
          </p:cNvPr>
          <p:cNvSpPr txBox="1">
            <a:spLocks/>
          </p:cNvSpPr>
          <p:nvPr/>
        </p:nvSpPr>
        <p:spPr>
          <a:xfrm>
            <a:off x="-188842" y="1192228"/>
            <a:ext cx="9332440" cy="3951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indent="-228600">
              <a:spcAft>
                <a:spcPts val="0"/>
              </a:spcAft>
            </a:pPr>
            <a:r>
              <a:rPr lang="en-CA" sz="1200" dirty="0" err="1"/>
              <a:t>Broadie</a:t>
            </a:r>
            <a:r>
              <a:rPr lang="en-CA" sz="1200" dirty="0"/>
              <a:t>, M. (2008): “Assessing golfer performance using </a:t>
            </a:r>
            <a:r>
              <a:rPr lang="en-CA" sz="1200" dirty="0" err="1"/>
              <a:t>golfmetrics</a:t>
            </a:r>
            <a:r>
              <a:rPr lang="en-CA" sz="1200" dirty="0"/>
              <a:t>,” in D. Crews and R. Lutz, eds., Science and Golf V: Proceedings of the World Scientific Congress of Golf, Mesa, Arizona: Energy in Motion Inc., 253–262.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 err="1"/>
              <a:t>Broadie</a:t>
            </a:r>
            <a:r>
              <a:rPr lang="en-CA" sz="1200" dirty="0"/>
              <a:t>, M. (2012): “Assessing golfer performance on the </a:t>
            </a:r>
            <a:r>
              <a:rPr lang="en-CA" sz="1200" dirty="0" err="1"/>
              <a:t>pga</a:t>
            </a:r>
            <a:r>
              <a:rPr lang="en-CA" sz="1200" dirty="0"/>
              <a:t> tour,” Interfaces, 42, 116–146.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/>
              <a:t>Burke, B. (2009): “Expected point values,” URL </a:t>
            </a:r>
            <a:r>
              <a:rPr lang="en-CA" sz="1200" dirty="0">
                <a:hlinkClick r:id="rId5"/>
              </a:rPr>
              <a:t>http://archive.advancedfootballanalytics.com/2009/12/expected-point-values.html</a:t>
            </a:r>
            <a:r>
              <a:rPr lang="en-CA" sz="1200" dirty="0"/>
              <a:t>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/>
              <a:t>Cabot, V., J. </a:t>
            </a:r>
            <a:r>
              <a:rPr lang="en-CA" sz="1200" dirty="0" err="1"/>
              <a:t>Sagarin</a:t>
            </a:r>
            <a:r>
              <a:rPr lang="en-CA" sz="1200" dirty="0"/>
              <a:t>, and W. Winston (1981): “A stochastic game model of football,” Unpublished manuscript.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/>
              <a:t>Carroll, B., P. Palmer, and J. Thorn (1988): The Hidden Game of Football, New York, New York: Warner Books.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/>
              <a:t>Carter, V. and R. E. </a:t>
            </a:r>
            <a:r>
              <a:rPr lang="en-CA" sz="1200" dirty="0" err="1"/>
              <a:t>Machol</a:t>
            </a:r>
            <a:r>
              <a:rPr lang="en-CA" sz="1200" dirty="0"/>
              <a:t> (1971): “Operations research on football,” Operations Research, 19, 541–545.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/>
              <a:t>Goldner, K. A. (2012): “A </a:t>
            </a:r>
            <a:r>
              <a:rPr lang="en-CA" sz="1200" dirty="0" err="1"/>
              <a:t>markov</a:t>
            </a:r>
            <a:r>
              <a:rPr lang="en-CA" sz="1200" dirty="0"/>
              <a:t> model of football: Using stochastic processes to model a football drive,” Journal of Quantitative Analysis in Sports, 8.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/>
              <a:t>Goldner, K. A. (2017): “Situational success: Evaluating decision-making in football,” in T. B. S. J. Albert, M. E. Glickman and R. H. Koning, eds., Handbook of Statistical Methods and Analyses in Sports, Boca Raton, Florida: CRC Press, chapter 8, 183198.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 err="1"/>
              <a:t>Pelechrinis</a:t>
            </a:r>
            <a:r>
              <a:rPr lang="en-CA" sz="1200" dirty="0"/>
              <a:t>, K.,</a:t>
            </a:r>
            <a:r>
              <a:rPr lang="en-CA" sz="1200" dirty="0" err="1"/>
              <a:t>W.Winston</a:t>
            </a:r>
            <a:r>
              <a:rPr lang="en-CA" sz="1200" dirty="0"/>
              <a:t>, and J. </a:t>
            </a:r>
            <a:r>
              <a:rPr lang="en-CA" sz="1200" dirty="0" err="1"/>
              <a:t>Sagarin</a:t>
            </a:r>
            <a:r>
              <a:rPr lang="en-CA" sz="1200" dirty="0"/>
              <a:t> (2018): “Evaluating </a:t>
            </a:r>
            <a:r>
              <a:rPr lang="en-CA" sz="1200" dirty="0" err="1"/>
              <a:t>nfl</a:t>
            </a:r>
            <a:r>
              <a:rPr lang="en-CA" sz="1200" dirty="0"/>
              <a:t> plays: Expected points adjusted for schedule,”.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 err="1"/>
              <a:t>Puterman</a:t>
            </a:r>
            <a:r>
              <a:rPr lang="en-CA" sz="1200" dirty="0"/>
              <a:t>, M. L. (1994): Markov Decision Processes: Discrete Stochastic Dynamic Programming, John Wiley &amp; Sons.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/>
              <a:t>Romer, D. (2002): “It’s fourth down and what does the bellman equation say? A dynamic-programming analysis of football strategy,” National Bureau of Economic Research Working Paper 9024.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/>
              <a:t>Winston, W. (2009): Mathletics, Princeton University Press.</a:t>
            </a:r>
          </a:p>
          <a:p>
            <a:pPr marL="457200" indent="-228600">
              <a:spcAft>
                <a:spcPts val="0"/>
              </a:spcAft>
            </a:pPr>
            <a:r>
              <a:rPr lang="en-CA" sz="1200" dirty="0" err="1"/>
              <a:t>Yurko</a:t>
            </a:r>
            <a:r>
              <a:rPr lang="en-CA" sz="1200" dirty="0"/>
              <a:t>, R., S. L. Ventura, and M. Horowitz (2018): “</a:t>
            </a:r>
            <a:r>
              <a:rPr lang="en-CA" sz="1200" dirty="0" err="1"/>
              <a:t>nflwar</a:t>
            </a:r>
            <a:r>
              <a:rPr lang="en-CA" sz="1200" dirty="0"/>
              <a:t>: A reproducible method for offensive player evaluation in football,” .</a:t>
            </a:r>
            <a:endParaRPr lang="en" sz="1200" dirty="0"/>
          </a:p>
          <a:p>
            <a:pPr marL="914400" lvl="1" indent="-355600">
              <a:buSzPct val="100000"/>
            </a:pPr>
            <a:endParaRPr lang="en-CA" sz="1200" b="1" dirty="0">
              <a:sym typeface="Arial"/>
            </a:endParaRPr>
          </a:p>
          <a:p>
            <a:pPr marL="558800" lvl="1">
              <a:buSzPct val="100000"/>
              <a:buNone/>
            </a:pPr>
            <a:endParaRPr lang="en" sz="12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983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4">
            <a:alphaModFix amt="90000"/>
          </a:blip>
          <a:srcRect l="6956" r="35123" b="4634"/>
          <a:stretch/>
        </p:blipFill>
        <p:spPr>
          <a:xfrm>
            <a:off x="0" y="0"/>
            <a:ext cx="4486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>
            <a:off x="4486275" y="0"/>
            <a:ext cx="4660775" cy="51435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42" name="Picture 18" descr="Image result for university of toronto engineering">
            <a:extLst>
              <a:ext uri="{FF2B5EF4-FFF2-40B4-BE49-F238E27FC236}">
                <a16:creationId xmlns:a16="http://schemas.microsoft.com/office/drawing/2014/main" id="{084CB517-8892-49FA-B695-430C22CE6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372" y="432237"/>
            <a:ext cx="4506579" cy="109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FAA532-4136-4EEF-99E0-4E04389C1876}"/>
              </a:ext>
            </a:extLst>
          </p:cNvPr>
          <p:cNvSpPr txBox="1"/>
          <p:nvPr/>
        </p:nvSpPr>
        <p:spPr>
          <a:xfrm>
            <a:off x="4581651" y="2241215"/>
            <a:ext cx="44883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1500" dirty="0">
                <a:solidFill>
                  <a:schemeClr val="accent3"/>
                </a:solidFill>
                <a:latin typeface="Proxima Nova"/>
                <a:sym typeface="Proxima Nova"/>
              </a:rPr>
              <a:t>Timothy C.Y. Chan; </a:t>
            </a:r>
            <a:r>
              <a:rPr lang="en-CA" sz="1500" dirty="0">
                <a:solidFill>
                  <a:schemeClr val="accent3"/>
                </a:solidFill>
                <a:latin typeface="Proxima Nova"/>
                <a:sym typeface="Proxima Nova"/>
                <a:hlinkClick r:id="rId6"/>
              </a:rPr>
              <a:t>tcychan@mie.utoronto.ca</a:t>
            </a:r>
            <a:endParaRPr lang="en-CA" sz="1500" dirty="0">
              <a:solidFill>
                <a:schemeClr val="accent3"/>
              </a:solidFill>
              <a:latin typeface="Proxima Nova"/>
              <a:sym typeface="Proxima Nova"/>
            </a:endParaRPr>
          </a:p>
          <a:p>
            <a:pPr algn="just"/>
            <a:r>
              <a:rPr lang="en-CA" sz="1500" dirty="0">
                <a:solidFill>
                  <a:schemeClr val="accent3"/>
                </a:solidFill>
                <a:latin typeface="Proxima Nova"/>
                <a:sym typeface="Proxima Nova"/>
              </a:rPr>
              <a:t>Craig Fernandes; </a:t>
            </a:r>
            <a:r>
              <a:rPr lang="en-CA" sz="1500" dirty="0">
                <a:solidFill>
                  <a:schemeClr val="accent3"/>
                </a:solidFill>
                <a:latin typeface="Proxima Nova"/>
                <a:sym typeface="Proxima Nova"/>
                <a:hlinkClick r:id="rId7"/>
              </a:rPr>
              <a:t>craig.fernandes@mail.utoronto.ca</a:t>
            </a:r>
            <a:endParaRPr lang="en-CA" sz="1500" dirty="0">
              <a:solidFill>
                <a:schemeClr val="accent3"/>
              </a:solidFill>
              <a:latin typeface="Proxima Nova"/>
              <a:sym typeface="Proxima Nova"/>
            </a:endParaRPr>
          </a:p>
          <a:p>
            <a:pPr algn="just"/>
            <a:r>
              <a:rPr lang="en-CA" sz="1500" dirty="0">
                <a:solidFill>
                  <a:schemeClr val="accent3"/>
                </a:solidFill>
                <a:latin typeface="Proxima Nova"/>
                <a:sym typeface="Proxima Nova"/>
              </a:rPr>
              <a:t>Martin L. </a:t>
            </a:r>
            <a:r>
              <a:rPr lang="en-CA" sz="1500" dirty="0" err="1">
                <a:solidFill>
                  <a:schemeClr val="accent3"/>
                </a:solidFill>
                <a:latin typeface="Proxima Nova"/>
                <a:sym typeface="Proxima Nova"/>
              </a:rPr>
              <a:t>Puterman</a:t>
            </a:r>
            <a:r>
              <a:rPr lang="en-CA" sz="1500" dirty="0">
                <a:solidFill>
                  <a:schemeClr val="accent3"/>
                </a:solidFill>
                <a:latin typeface="Proxima Nova"/>
                <a:sym typeface="Proxima Nova"/>
              </a:rPr>
              <a:t>; </a:t>
            </a:r>
            <a:r>
              <a:rPr lang="en-CA" u="sng" dirty="0">
                <a:hlinkClick r:id="rId8"/>
              </a:rPr>
              <a:t>martin.puterman@sauder.ubc.ca</a:t>
            </a:r>
            <a:endParaRPr lang="en-CA" u="sng" dirty="0"/>
          </a:p>
          <a:p>
            <a:pPr algn="just"/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F676A7-650C-4C01-9E67-2DC737CADD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22</a:t>
            </a:fld>
            <a:endParaRPr lang="en">
              <a:solidFill>
                <a:schemeClr val="lt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F7E3FDF-CF32-4938-8179-B9563589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611" y="3590736"/>
            <a:ext cx="3929378" cy="123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6691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BDDC5F1-3503-49E7-B3AF-81665D3BD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6" t="5535" r="7098"/>
          <a:stretch/>
        </p:blipFill>
        <p:spPr>
          <a:xfrm>
            <a:off x="122843" y="1280132"/>
            <a:ext cx="7466209" cy="3776684"/>
          </a:xfrm>
          <a:prstGeom prst="rect">
            <a:avLst/>
          </a:prstGeom>
        </p:spPr>
      </p:pic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Value Function by Season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72FEB-B219-4A8A-9F3C-2C3913213276}"/>
              </a:ext>
            </a:extLst>
          </p:cNvPr>
          <p:cNvSpPr txBox="1"/>
          <p:nvPr/>
        </p:nvSpPr>
        <p:spPr>
          <a:xfrm>
            <a:off x="5047869" y="2975672"/>
            <a:ext cx="4096131" cy="143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Rule change (2016): touchback line moved from the 20 to the 25</a:t>
            </a: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Rule change (2015): 1pt conversion line moved from the 98 to the 85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B2ABB8-6882-4726-87AF-EB3217816846}"/>
              </a:ext>
            </a:extLst>
          </p:cNvPr>
          <p:cNvCxnSpPr>
            <a:cxnSpLocks/>
          </p:cNvCxnSpPr>
          <p:nvPr/>
        </p:nvCxnSpPr>
        <p:spPr>
          <a:xfrm flipH="1" flipV="1">
            <a:off x="5883007" y="2434728"/>
            <a:ext cx="198304" cy="4132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731553-4264-40C1-B06B-95228BB7A8B8}"/>
              </a:ext>
            </a:extLst>
          </p:cNvPr>
          <p:cNvCxnSpPr>
            <a:cxnSpLocks/>
          </p:cNvCxnSpPr>
          <p:nvPr/>
        </p:nvCxnSpPr>
        <p:spPr>
          <a:xfrm flipH="1" flipV="1">
            <a:off x="7247262" y="1681658"/>
            <a:ext cx="189124" cy="3895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10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D2C150-5E1E-4AC6-B6D6-0E57721AEAA8}"/>
              </a:ext>
            </a:extLst>
          </p:cNvPr>
          <p:cNvSpPr txBox="1"/>
          <p:nvPr/>
        </p:nvSpPr>
        <p:spPr>
          <a:xfrm>
            <a:off x="6670910" y="1208854"/>
            <a:ext cx="2473090" cy="36969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On average, teams gain the most on first down</a:t>
            </a: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NE excels on all downs except 2</a:t>
            </a:r>
            <a:r>
              <a:rPr lang="en-CA" sz="1600" baseline="300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nd</a:t>
            </a:r>
            <a:endParaRPr lang="en-CA" sz="1600" dirty="0">
              <a:solidFill>
                <a:schemeClr val="accent3"/>
              </a:solidFill>
              <a:latin typeface="Cambria Math" panose="02040503050406030204" pitchFamily="18" charset="0"/>
              <a:sym typeface="Proxima Nova"/>
            </a:endParaRP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NO, SEA &amp; ATL gain the most either on 1</a:t>
            </a:r>
            <a:r>
              <a:rPr lang="en-CA" sz="1600" baseline="300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st</a:t>
            </a: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 or 3</a:t>
            </a:r>
            <a:r>
              <a:rPr lang="en-CA" sz="1600" baseline="300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rd</a:t>
            </a: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 down</a:t>
            </a: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Overall performance is highly correlated with the first three downs</a:t>
            </a:r>
          </a:p>
        </p:txBody>
      </p:sp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Points Gained by 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BDB57-6D79-4536-8B4A-512E9EF7A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43" y="1462750"/>
            <a:ext cx="6549099" cy="28696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D1C596-164E-4D80-B150-FE66180B92BB}"/>
              </a:ext>
            </a:extLst>
          </p:cNvPr>
          <p:cNvSpPr/>
          <p:nvPr/>
        </p:nvSpPr>
        <p:spPr>
          <a:xfrm>
            <a:off x="4726831" y="3829051"/>
            <a:ext cx="349994" cy="1751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7B8C95-1277-4CA9-B617-5B047FC1B661}"/>
              </a:ext>
            </a:extLst>
          </p:cNvPr>
          <p:cNvSpPr/>
          <p:nvPr/>
        </p:nvSpPr>
        <p:spPr>
          <a:xfrm>
            <a:off x="1469280" y="1914526"/>
            <a:ext cx="2054969" cy="1809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EE75C-8D72-473A-9A39-A4A119631215}"/>
              </a:ext>
            </a:extLst>
          </p:cNvPr>
          <p:cNvSpPr/>
          <p:nvPr/>
        </p:nvSpPr>
        <p:spPr>
          <a:xfrm>
            <a:off x="1983631" y="2095499"/>
            <a:ext cx="226169" cy="5873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E06D6-FAB1-427F-97FE-9C3B4C96B5E1}"/>
              </a:ext>
            </a:extLst>
          </p:cNvPr>
          <p:cNvSpPr/>
          <p:nvPr/>
        </p:nvSpPr>
        <p:spPr>
          <a:xfrm>
            <a:off x="2869456" y="2095498"/>
            <a:ext cx="226169" cy="5873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1CD33-7AA0-4E90-B7D1-C16A47D41258}"/>
              </a:ext>
            </a:extLst>
          </p:cNvPr>
          <p:cNvSpPr/>
          <p:nvPr/>
        </p:nvSpPr>
        <p:spPr>
          <a:xfrm>
            <a:off x="1469280" y="4060949"/>
            <a:ext cx="2134345" cy="1809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53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D2C150-5E1E-4AC6-B6D6-0E57721AEAA8}"/>
              </a:ext>
            </a:extLst>
          </p:cNvPr>
          <p:cNvSpPr txBox="1"/>
          <p:nvPr/>
        </p:nvSpPr>
        <p:spPr>
          <a:xfrm>
            <a:off x="5905883" y="1152473"/>
            <a:ext cx="3189330" cy="3773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On average, </a:t>
            </a:r>
            <a:r>
              <a:rPr lang="en-CA" sz="1600" i="1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PG</a:t>
            </a: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  is only positive in the 2</a:t>
            </a:r>
            <a:r>
              <a:rPr lang="en-CA" sz="1600" baseline="300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nd</a:t>
            </a: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 and 4</a:t>
            </a:r>
            <a:r>
              <a:rPr lang="en-CA" sz="1600" baseline="300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th</a:t>
            </a: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 quarters</a:t>
            </a:r>
            <a:endParaRPr lang="en-CA" sz="1600" i="1" dirty="0">
              <a:solidFill>
                <a:schemeClr val="accent3"/>
              </a:solidFill>
              <a:latin typeface="Cambria Math" panose="02040503050406030204" pitchFamily="18" charset="0"/>
              <a:sym typeface="Proxima Nova"/>
            </a:endParaRP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Top eight teams gain points in all quarters while the bottom four lose points</a:t>
            </a: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NE is ranked highly in all four quarters</a:t>
            </a: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DAL &amp; DEN are consistently ranked across all quarters</a:t>
            </a:r>
          </a:p>
          <a:p>
            <a:pPr marL="457200" lvl="0" indent="-355600">
              <a:lnSpc>
                <a:spcPct val="115000"/>
              </a:lnSpc>
              <a:spcAft>
                <a:spcPts val="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600" dirty="0">
                <a:solidFill>
                  <a:schemeClr val="accent3"/>
                </a:solidFill>
                <a:latin typeface="Cambria Math" panose="02040503050406030204" pitchFamily="18" charset="0"/>
                <a:sym typeface="Proxima Nova"/>
              </a:rPr>
              <a:t>Other teams exhibit more variability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BA5C5-3FDF-48A4-BDF0-C3985EEF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6" y="1143188"/>
            <a:ext cx="5783826" cy="3923490"/>
          </a:xfrm>
          <a:prstGeom prst="rect">
            <a:avLst/>
          </a:prstGeom>
        </p:spPr>
      </p:pic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Points Gained by Quarter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05DC3-C378-4369-8D46-FE487DFF5097}"/>
              </a:ext>
            </a:extLst>
          </p:cNvPr>
          <p:cNvSpPr/>
          <p:nvPr/>
        </p:nvSpPr>
        <p:spPr>
          <a:xfrm>
            <a:off x="4252962" y="4610902"/>
            <a:ext cx="319038" cy="1751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AA3161-BCF5-4A17-A04D-AB91A5156656}"/>
              </a:ext>
            </a:extLst>
          </p:cNvPr>
          <p:cNvSpPr/>
          <p:nvPr/>
        </p:nvSpPr>
        <p:spPr>
          <a:xfrm>
            <a:off x="5119607" y="4610902"/>
            <a:ext cx="319038" cy="1751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8A3B2B-AFE9-4CB7-82B7-39232AFC5D3C}"/>
              </a:ext>
            </a:extLst>
          </p:cNvPr>
          <p:cNvSpPr/>
          <p:nvPr/>
        </p:nvSpPr>
        <p:spPr>
          <a:xfrm>
            <a:off x="3824337" y="1585913"/>
            <a:ext cx="1614308" cy="13620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2BC604-5CBF-43C8-9FDA-7255E3E68F00}"/>
              </a:ext>
            </a:extLst>
          </p:cNvPr>
          <p:cNvSpPr/>
          <p:nvPr/>
        </p:nvSpPr>
        <p:spPr>
          <a:xfrm>
            <a:off x="3786188" y="3857625"/>
            <a:ext cx="1690687" cy="690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C6E6E3-8458-4D66-BBFD-AC831D98CDC0}"/>
              </a:ext>
            </a:extLst>
          </p:cNvPr>
          <p:cNvSpPr/>
          <p:nvPr/>
        </p:nvSpPr>
        <p:spPr>
          <a:xfrm>
            <a:off x="1484597" y="1586252"/>
            <a:ext cx="1361079" cy="163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2AF41A-5B5B-455C-9BAB-D0AE3FF362EC}"/>
              </a:ext>
            </a:extLst>
          </p:cNvPr>
          <p:cNvSpPr/>
          <p:nvPr/>
        </p:nvSpPr>
        <p:spPr>
          <a:xfrm>
            <a:off x="1484597" y="2593970"/>
            <a:ext cx="1361079" cy="354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6D938E-06E9-40C5-A841-0E82E796A387}"/>
              </a:ext>
            </a:extLst>
          </p:cNvPr>
          <p:cNvSpPr/>
          <p:nvPr/>
        </p:nvSpPr>
        <p:spPr>
          <a:xfrm>
            <a:off x="1484597" y="2088356"/>
            <a:ext cx="207043" cy="3556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335E6C-F5A5-4B25-A057-F139204CB488}"/>
              </a:ext>
            </a:extLst>
          </p:cNvPr>
          <p:cNvSpPr/>
          <p:nvPr/>
        </p:nvSpPr>
        <p:spPr>
          <a:xfrm>
            <a:off x="1879796" y="2089941"/>
            <a:ext cx="207043" cy="354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0B24E-320A-499F-9A51-367C83A03590}"/>
              </a:ext>
            </a:extLst>
          </p:cNvPr>
          <p:cNvSpPr/>
          <p:nvPr/>
        </p:nvSpPr>
        <p:spPr>
          <a:xfrm>
            <a:off x="1484597" y="1754973"/>
            <a:ext cx="207043" cy="333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FFB547-F0DB-4887-89B3-7F28AA119DF2}"/>
              </a:ext>
            </a:extLst>
          </p:cNvPr>
          <p:cNvSpPr/>
          <p:nvPr/>
        </p:nvSpPr>
        <p:spPr>
          <a:xfrm>
            <a:off x="2638633" y="1754973"/>
            <a:ext cx="207043" cy="3540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884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fl field">
            <a:extLst>
              <a:ext uri="{FF2B5EF4-FFF2-40B4-BE49-F238E27FC236}">
                <a16:creationId xmlns:a16="http://schemas.microsoft.com/office/drawing/2014/main" id="{8732F21B-81DC-452E-9447-2AED2F0E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7" y="1462750"/>
            <a:ext cx="7498246" cy="32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FFFFFF"/>
                </a:solidFill>
              </a:rPr>
              <a:t>Football Basics</a:t>
            </a:r>
            <a:endParaRPr lang="en" b="1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91983-F61E-48D0-8E5E-FB33FCF9F8D5}"/>
              </a:ext>
            </a:extLst>
          </p:cNvPr>
          <p:cNvCxnSpPr>
            <a:cxnSpLocks/>
          </p:cNvCxnSpPr>
          <p:nvPr/>
        </p:nvCxnSpPr>
        <p:spPr>
          <a:xfrm flipH="1">
            <a:off x="2896980" y="2792896"/>
            <a:ext cx="2917411" cy="56929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Explosion 2 24">
            <a:extLst>
              <a:ext uri="{FF2B5EF4-FFF2-40B4-BE49-F238E27FC236}">
                <a16:creationId xmlns:a16="http://schemas.microsoft.com/office/drawing/2014/main" id="{5A447FCE-7256-41ED-846C-0DF2296E7CD4}"/>
              </a:ext>
            </a:extLst>
          </p:cNvPr>
          <p:cNvSpPr/>
          <p:nvPr/>
        </p:nvSpPr>
        <p:spPr>
          <a:xfrm>
            <a:off x="1042050" y="3370501"/>
            <a:ext cx="2097155" cy="1152454"/>
          </a:xfrm>
          <a:prstGeom prst="irregularSeal2">
            <a:avLst/>
          </a:prstGeom>
          <a:solidFill>
            <a:schemeClr val="tx2">
              <a:alpha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roxima Nova" panose="020B0604020202020204" charset="0"/>
              </a:rPr>
              <a:t>Touchdown</a:t>
            </a:r>
          </a:p>
        </p:txBody>
      </p:sp>
      <p:sp>
        <p:nvSpPr>
          <p:cNvPr id="12" name="Explosion 2 24">
            <a:extLst>
              <a:ext uri="{FF2B5EF4-FFF2-40B4-BE49-F238E27FC236}">
                <a16:creationId xmlns:a16="http://schemas.microsoft.com/office/drawing/2014/main" id="{2FC8566A-FC20-49DB-8768-DD0C343DDAAB}"/>
              </a:ext>
            </a:extLst>
          </p:cNvPr>
          <p:cNvSpPr/>
          <p:nvPr/>
        </p:nvSpPr>
        <p:spPr>
          <a:xfrm>
            <a:off x="681285" y="1755389"/>
            <a:ext cx="1936376" cy="1152455"/>
          </a:xfrm>
          <a:prstGeom prst="irregularSeal2">
            <a:avLst/>
          </a:prstGeom>
          <a:solidFill>
            <a:schemeClr val="tx2">
              <a:alpha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roxima Nova" panose="020B0604020202020204" charset="0"/>
              </a:rPr>
              <a:t>Field Goal</a:t>
            </a:r>
          </a:p>
        </p:txBody>
      </p:sp>
      <p:sp>
        <p:nvSpPr>
          <p:cNvPr id="13" name="Explosion 2 24">
            <a:extLst>
              <a:ext uri="{FF2B5EF4-FFF2-40B4-BE49-F238E27FC236}">
                <a16:creationId xmlns:a16="http://schemas.microsoft.com/office/drawing/2014/main" id="{AE2C9B9B-795E-4AE3-BE8A-3F5CC5965641}"/>
              </a:ext>
            </a:extLst>
          </p:cNvPr>
          <p:cNvSpPr/>
          <p:nvPr/>
        </p:nvSpPr>
        <p:spPr>
          <a:xfrm>
            <a:off x="6299635" y="2473277"/>
            <a:ext cx="2097155" cy="897224"/>
          </a:xfrm>
          <a:prstGeom prst="irregularSeal2">
            <a:avLst/>
          </a:prstGeom>
          <a:solidFill>
            <a:schemeClr val="accent5">
              <a:alpha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roxima Nova" panose="020B0604020202020204" charset="0"/>
              </a:rPr>
              <a:t>Safety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87B7F843-BD21-43A1-9350-11E6B3B8985F}"/>
              </a:ext>
            </a:extLst>
          </p:cNvPr>
          <p:cNvSpPr/>
          <p:nvPr/>
        </p:nvSpPr>
        <p:spPr>
          <a:xfrm>
            <a:off x="7483768" y="1597498"/>
            <a:ext cx="1537389" cy="678133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 Downs</a:t>
            </a:r>
          </a:p>
        </p:txBody>
      </p:sp>
    </p:spTree>
    <p:extLst>
      <p:ext uri="{BB962C8B-B14F-4D97-AF65-F5344CB8AC3E}">
        <p14:creationId xmlns:p14="http://schemas.microsoft.com/office/powerpoint/2010/main" val="139094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FFFFFF"/>
                </a:solidFill>
              </a:rPr>
              <a:t>Literature Review</a:t>
            </a:r>
            <a:endParaRPr lang="en" b="1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Shape 188">
            <a:extLst>
              <a:ext uri="{FF2B5EF4-FFF2-40B4-BE49-F238E27FC236}">
                <a16:creationId xmlns:a16="http://schemas.microsoft.com/office/drawing/2014/main" id="{ED9FB261-285F-4851-81C0-77587EE8D7C2}"/>
              </a:ext>
            </a:extLst>
          </p:cNvPr>
          <p:cNvSpPr txBox="1">
            <a:spLocks/>
          </p:cNvSpPr>
          <p:nvPr/>
        </p:nvSpPr>
        <p:spPr>
          <a:xfrm>
            <a:off x="-188842" y="1269379"/>
            <a:ext cx="9332440" cy="28252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indent="-228600">
              <a:spcAft>
                <a:spcPts val="0"/>
              </a:spcAft>
            </a:pPr>
            <a:r>
              <a:rPr lang="en-CA" sz="2000" b="1" dirty="0"/>
              <a:t>Developing value functions</a:t>
            </a:r>
          </a:p>
          <a:p>
            <a:pPr marL="971550" lvl="1" indent="-285750">
              <a:lnSpc>
                <a:spcPct val="10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2000" dirty="0"/>
              <a:t>Attempted to fit a linear value function based on the down and yard line</a:t>
            </a:r>
            <a:r>
              <a:rPr lang="en-CA" sz="2000" baseline="30000" dirty="0"/>
              <a:t>1</a:t>
            </a:r>
            <a:r>
              <a:rPr lang="en-CA" sz="2000" dirty="0"/>
              <a:t> </a:t>
            </a:r>
          </a:p>
          <a:p>
            <a:pPr marL="971550" lvl="1" indent="-285750">
              <a:lnSpc>
                <a:spcPct val="10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2000" dirty="0"/>
              <a:t>Utilized dynamic programming to find values for down, yard line and yards to go combinations</a:t>
            </a:r>
            <a:r>
              <a:rPr lang="en-CA" sz="2000" baseline="30000" dirty="0"/>
              <a:t>2</a:t>
            </a:r>
            <a:r>
              <a:rPr lang="en-CA" sz="2000" dirty="0"/>
              <a:t> </a:t>
            </a:r>
          </a:p>
          <a:p>
            <a:pPr marL="971550" lvl="1" indent="-285750">
              <a:lnSpc>
                <a:spcPct val="10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2000" dirty="0"/>
              <a:t>Utilized multinomial logistic regression</a:t>
            </a:r>
            <a:r>
              <a:rPr lang="en-CA" sz="2000" baseline="30000" dirty="0"/>
              <a:t>3</a:t>
            </a:r>
            <a:endParaRPr lang="en-CA" sz="2000" dirty="0"/>
          </a:p>
          <a:p>
            <a:pPr marL="685800" lvl="1">
              <a:lnSpc>
                <a:spcPct val="100000"/>
              </a:lnSpc>
              <a:spcAft>
                <a:spcPts val="0"/>
              </a:spcAft>
              <a:buNone/>
            </a:pPr>
            <a:endParaRPr lang="en-CA" sz="1000" dirty="0">
              <a:sym typeface="Arial"/>
            </a:endParaRPr>
          </a:p>
          <a:p>
            <a:pPr marL="457200" indent="-228600">
              <a:spcAft>
                <a:spcPts val="0"/>
              </a:spcAft>
            </a:pPr>
            <a:r>
              <a:rPr lang="en-CA" sz="2000" b="1" dirty="0"/>
              <a:t>Evaluating plays using a value function</a:t>
            </a:r>
          </a:p>
          <a:p>
            <a:pPr marL="971550" lvl="1" indent="-285750">
              <a:lnSpc>
                <a:spcPct val="10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CA" sz="2000" dirty="0"/>
              <a:t>Discussed metrics to evaluate the efficiency of individual plays to solve tactical decision problems and analyze players</a:t>
            </a:r>
            <a:r>
              <a:rPr lang="en-CA" sz="2000" baseline="30000" dirty="0"/>
              <a:t>3,4</a:t>
            </a:r>
            <a:endParaRPr lang="en-CA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A8094-21E7-45B1-AD0B-A64C0D54CE0C}"/>
              </a:ext>
            </a:extLst>
          </p:cNvPr>
          <p:cNvSpPr txBox="1"/>
          <p:nvPr/>
        </p:nvSpPr>
        <p:spPr>
          <a:xfrm>
            <a:off x="0" y="4308923"/>
            <a:ext cx="9144000" cy="65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>
              <a:lnSpc>
                <a:spcPct val="115000"/>
              </a:lnSpc>
              <a:buClr>
                <a:schemeClr val="accent3"/>
              </a:buClr>
              <a:buSzPct val="100000"/>
            </a:pPr>
            <a:r>
              <a:rPr lang="en-CA" sz="800" baseline="30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-CA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(Carroll, Palmer and Thorn, 1988)</a:t>
            </a:r>
          </a:p>
          <a:p>
            <a:pPr marL="101600">
              <a:lnSpc>
                <a:spcPct val="115000"/>
              </a:lnSpc>
              <a:buClr>
                <a:schemeClr val="accent3"/>
              </a:buClr>
              <a:buSzPct val="100000"/>
            </a:pPr>
            <a:r>
              <a:rPr lang="en-CA" sz="800" baseline="30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CA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(Carter and </a:t>
            </a:r>
            <a:r>
              <a:rPr lang="en-CA" sz="8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Machol</a:t>
            </a:r>
            <a:r>
              <a:rPr lang="en-CA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1971, Romer, 2002, Cabot, </a:t>
            </a:r>
            <a:r>
              <a:rPr lang="en-CA" sz="8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Sagarin</a:t>
            </a:r>
            <a:r>
              <a:rPr lang="en-CA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and Winston, 1981, Goldner, 2012, 2017)</a:t>
            </a:r>
          </a:p>
          <a:p>
            <a:pPr marL="101600">
              <a:lnSpc>
                <a:spcPct val="115000"/>
              </a:lnSpc>
              <a:buClr>
                <a:schemeClr val="accent3"/>
              </a:buClr>
              <a:buSzPct val="100000"/>
            </a:pPr>
            <a:r>
              <a:rPr lang="en-CA" sz="800" baseline="30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-CA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CA" sz="8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Yurko</a:t>
            </a:r>
            <a:r>
              <a:rPr lang="en-CA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Ventura and Horowitz, 2018)</a:t>
            </a:r>
          </a:p>
          <a:p>
            <a:pPr marL="101600">
              <a:lnSpc>
                <a:spcPct val="115000"/>
              </a:lnSpc>
              <a:buClr>
                <a:schemeClr val="accent3"/>
              </a:buClr>
              <a:buSzPct val="100000"/>
            </a:pPr>
            <a:r>
              <a:rPr lang="en-CA" sz="800" baseline="30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-CA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(Winston, 2009, Burke, 2009)</a:t>
            </a:r>
          </a:p>
        </p:txBody>
      </p:sp>
    </p:spTree>
    <p:extLst>
      <p:ext uri="{BB962C8B-B14F-4D97-AF65-F5344CB8AC3E}">
        <p14:creationId xmlns:p14="http://schemas.microsoft.com/office/powerpoint/2010/main" val="15348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BD613-D5D5-4D2A-86F0-D15E2EFC6B03}"/>
              </a:ext>
            </a:extLst>
          </p:cNvPr>
          <p:cNvSpPr txBox="1"/>
          <p:nvPr/>
        </p:nvSpPr>
        <p:spPr>
          <a:xfrm>
            <a:off x="33136" y="1264079"/>
            <a:ext cx="91108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000" b="1" dirty="0">
                <a:solidFill>
                  <a:schemeClr val="accent3"/>
                </a:solidFill>
                <a:latin typeface="Proxima Nova"/>
                <a:sym typeface="Proxima Nova"/>
              </a:rPr>
              <a:t>NFLsavant.com:</a:t>
            </a: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 play-by-play data for the 2013-14 to 2016-17 regular NFL seasons – created by Daren Willman</a:t>
            </a:r>
          </a:p>
          <a:p>
            <a:pPr marL="914400" lvl="1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○"/>
            </a:pPr>
            <a:r>
              <a:rPr lang="en" sz="2000" dirty="0">
                <a:solidFill>
                  <a:schemeClr val="accent3"/>
                </a:solidFill>
                <a:latin typeface="Proxima Nova"/>
                <a:sym typeface="Proxima Nova"/>
              </a:rPr>
              <a:t>1034 </a:t>
            </a: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Games &amp; </a:t>
            </a:r>
            <a:r>
              <a:rPr lang="en" sz="2000" dirty="0">
                <a:solidFill>
                  <a:schemeClr val="accent3"/>
                </a:solidFill>
                <a:latin typeface="Proxima Nova"/>
                <a:sym typeface="Proxima Nova"/>
              </a:rPr>
              <a:t>164,299 </a:t>
            </a: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Plays</a:t>
            </a:r>
          </a:p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000" b="1" dirty="0">
                <a:solidFill>
                  <a:schemeClr val="accent3"/>
                </a:solidFill>
                <a:latin typeface="Proxima Nova"/>
                <a:sym typeface="Proxima Nova"/>
              </a:rPr>
              <a:t>Raw Variables: </a:t>
            </a: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year, quarter, down, yards to go for first down, yard line, offensive team, defensive team and play type</a:t>
            </a:r>
          </a:p>
          <a:p>
            <a:pPr marL="558800" lvl="1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</a:pPr>
            <a:endParaRPr lang="en-CA" sz="2000" dirty="0">
              <a:solidFill>
                <a:schemeClr val="accent3"/>
              </a:solidFill>
              <a:latin typeface="Proxima Nova"/>
            </a:endParaRPr>
          </a:p>
          <a:p>
            <a:pPr marL="558800" lvl="1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</a:pPr>
            <a:endParaRPr lang="en" sz="2000" dirty="0">
              <a:solidFill>
                <a:schemeClr val="accent3"/>
              </a:solidFill>
              <a:latin typeface="Proxima Nova"/>
              <a:sym typeface="Proxima Nova"/>
            </a:endParaRPr>
          </a:p>
          <a:p>
            <a:pPr marL="558800" lvl="1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</a:pPr>
            <a:endParaRPr lang="en" sz="2000" dirty="0">
              <a:solidFill>
                <a:schemeClr val="accent3"/>
              </a:solidFill>
              <a:latin typeface="Proxima Nova"/>
              <a:sym typeface="Proxima Nova"/>
            </a:endParaRPr>
          </a:p>
          <a:p>
            <a:r>
              <a:rPr lang="en-CA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8839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FFFFFF"/>
                </a:solidFill>
              </a:rPr>
              <a:t>Value Function Definition</a:t>
            </a:r>
            <a:endParaRPr lang="en" b="1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BD613-D5D5-4D2A-86F0-D15E2EFC6B03}"/>
              </a:ext>
            </a:extLst>
          </p:cNvPr>
          <p:cNvSpPr txBox="1"/>
          <p:nvPr/>
        </p:nvSpPr>
        <p:spPr>
          <a:xfrm>
            <a:off x="33136" y="1240889"/>
            <a:ext cx="9110864" cy="324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12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Infinite horizon Markov reward process</a:t>
            </a:r>
            <a:r>
              <a:rPr lang="en-CA" sz="1800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6</a:t>
            </a:r>
            <a:endParaRPr lang="en-CA" sz="1800" dirty="0">
              <a:solidFill>
                <a:schemeClr val="accent3"/>
              </a:solidFill>
              <a:latin typeface="Proxima Nova"/>
              <a:sym typeface="Proxima Nova"/>
            </a:endParaRPr>
          </a:p>
          <a:p>
            <a:pPr marL="457200" lvl="0" indent="-355600">
              <a:lnSpc>
                <a:spcPct val="115000"/>
              </a:lnSpc>
              <a:spcAft>
                <a:spcPts val="12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Let </a:t>
            </a:r>
            <a:r>
              <a:rPr lang="en-CA" sz="1800" b="1" i="1" dirty="0">
                <a:solidFill>
                  <a:schemeClr val="accent3"/>
                </a:solidFill>
                <a:latin typeface="Proxima Nova"/>
                <a:sym typeface="Proxima Nova"/>
              </a:rPr>
              <a:t>V(</a:t>
            </a:r>
            <a:r>
              <a:rPr lang="en-CA" sz="1800" b="1" i="1" dirty="0" err="1">
                <a:solidFill>
                  <a:schemeClr val="accent3"/>
                </a:solidFill>
                <a:latin typeface="Proxima Nova"/>
                <a:sym typeface="Proxima Nova"/>
              </a:rPr>
              <a:t>d,y</a:t>
            </a:r>
            <a:r>
              <a:rPr lang="en-CA" sz="1800" b="1" i="1" dirty="0">
                <a:solidFill>
                  <a:schemeClr val="accent3"/>
                </a:solidFill>
                <a:latin typeface="Proxima Nova"/>
                <a:sym typeface="Proxima Nova"/>
              </a:rPr>
              <a:t>)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 be the expected margin of victory for the offensive team on down </a:t>
            </a: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d 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and yard line </a:t>
            </a: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y 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in an infinite length game between symmetric teams</a:t>
            </a:r>
            <a:endParaRPr lang="en-CA" sz="1800" i="1" dirty="0">
              <a:solidFill>
                <a:schemeClr val="accent3"/>
              </a:solidFill>
              <a:latin typeface="Proxima Nova"/>
              <a:sym typeface="Proxima Nova"/>
            </a:endParaRPr>
          </a:p>
          <a:p>
            <a:pPr marL="457200" lvl="0" indent="-355600">
              <a:lnSpc>
                <a:spcPct val="115000"/>
              </a:lnSpc>
              <a:spcAft>
                <a:spcPts val="12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Let </a:t>
            </a:r>
            <a:r>
              <a:rPr lang="en-CA" sz="1800" b="1" i="1" dirty="0">
                <a:solidFill>
                  <a:schemeClr val="accent3"/>
                </a:solidFill>
                <a:latin typeface="Proxima Nova"/>
                <a:sym typeface="Proxima Nova"/>
              </a:rPr>
              <a:t>p</a:t>
            </a:r>
            <a:r>
              <a:rPr lang="en-CA" sz="1800" b="1" i="1" baseline="-25000" dirty="0">
                <a:solidFill>
                  <a:schemeClr val="accent3"/>
                </a:solidFill>
                <a:latin typeface="Proxima Nova"/>
                <a:sym typeface="Proxima Nova"/>
              </a:rPr>
              <a:t>(</a:t>
            </a:r>
            <a:r>
              <a:rPr lang="en-CA" sz="1800" b="1" i="1" baseline="-25000" dirty="0" err="1">
                <a:solidFill>
                  <a:schemeClr val="accent3"/>
                </a:solidFill>
                <a:latin typeface="Proxima Nova"/>
                <a:sym typeface="Proxima Nova"/>
              </a:rPr>
              <a:t>dy</a:t>
            </a:r>
            <a:r>
              <a:rPr lang="en-CA" sz="1800" b="1" i="1" baseline="-25000" dirty="0">
                <a:solidFill>
                  <a:schemeClr val="accent3"/>
                </a:solidFill>
                <a:latin typeface="Proxima Nova"/>
                <a:sym typeface="Proxima Nova"/>
              </a:rPr>
              <a:t>),(</a:t>
            </a:r>
            <a:r>
              <a:rPr lang="en-CA" sz="1800" b="1" i="1" baseline="-25000" dirty="0" err="1">
                <a:solidFill>
                  <a:schemeClr val="accent3"/>
                </a:solidFill>
                <a:latin typeface="Proxima Nova"/>
                <a:sym typeface="Proxima Nova"/>
              </a:rPr>
              <a:t>d’y</a:t>
            </a:r>
            <a:r>
              <a:rPr lang="en-CA" sz="1800" b="1" i="1" baseline="-25000" dirty="0">
                <a:solidFill>
                  <a:schemeClr val="accent3"/>
                </a:solidFill>
                <a:latin typeface="Proxima Nova"/>
                <a:sym typeface="Proxima Nova"/>
              </a:rPr>
              <a:t>’)</a:t>
            </a:r>
            <a:r>
              <a:rPr lang="en-CA" sz="1800" b="1" i="1" dirty="0">
                <a:solidFill>
                  <a:schemeClr val="accent3"/>
                </a:solidFill>
                <a:latin typeface="Proxima Nova"/>
                <a:sym typeface="Proxima Nova"/>
              </a:rPr>
              <a:t> 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be the probability of transitioning from state </a:t>
            </a: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(</a:t>
            </a:r>
            <a:r>
              <a:rPr lang="en-CA" sz="1800" i="1" dirty="0" err="1">
                <a:solidFill>
                  <a:schemeClr val="accent3"/>
                </a:solidFill>
                <a:latin typeface="Proxima Nova"/>
                <a:sym typeface="Proxima Nova"/>
              </a:rPr>
              <a:t>d,y</a:t>
            </a: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)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 to state </a:t>
            </a: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(</a:t>
            </a:r>
            <a:r>
              <a:rPr lang="en-CA" sz="1800" i="1" dirty="0" err="1">
                <a:solidFill>
                  <a:schemeClr val="accent3"/>
                </a:solidFill>
                <a:latin typeface="Proxima Nova"/>
                <a:sym typeface="Proxima Nova"/>
              </a:rPr>
              <a:t>d’,y</a:t>
            </a: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’)</a:t>
            </a:r>
          </a:p>
          <a:p>
            <a:pPr marL="457200" lvl="0" indent="-355600">
              <a:lnSpc>
                <a:spcPct val="115000"/>
              </a:lnSpc>
              <a:spcAft>
                <a:spcPts val="12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Let </a:t>
            </a:r>
            <a:r>
              <a:rPr lang="en-CA" sz="1800" b="1" i="1" dirty="0">
                <a:solidFill>
                  <a:schemeClr val="accent3"/>
                </a:solidFill>
                <a:latin typeface="Proxima Nova"/>
                <a:sym typeface="Proxima Nova"/>
              </a:rPr>
              <a:t>p</a:t>
            </a:r>
            <a:r>
              <a:rPr lang="en-CA" sz="1800" b="1" i="1" baseline="-25000" dirty="0">
                <a:solidFill>
                  <a:schemeClr val="accent3"/>
                </a:solidFill>
                <a:latin typeface="Proxima Nova"/>
                <a:sym typeface="Proxima Nova"/>
              </a:rPr>
              <a:t>(</a:t>
            </a:r>
            <a:r>
              <a:rPr lang="en-CA" sz="1800" b="1" i="1" baseline="-25000" dirty="0" err="1">
                <a:solidFill>
                  <a:schemeClr val="accent3"/>
                </a:solidFill>
                <a:latin typeface="Proxima Nova"/>
                <a:sym typeface="Proxima Nova"/>
              </a:rPr>
              <a:t>dy</a:t>
            </a:r>
            <a:r>
              <a:rPr lang="en-CA" sz="1800" b="1" i="1" baseline="-25000" dirty="0">
                <a:solidFill>
                  <a:schemeClr val="accent3"/>
                </a:solidFill>
                <a:latin typeface="Proxima Nova"/>
                <a:sym typeface="Proxima Nova"/>
              </a:rPr>
              <a:t>),(</a:t>
            </a:r>
            <a:r>
              <a:rPr lang="en-CA" sz="1800" b="1" i="1" baseline="-25000" dirty="0" err="1">
                <a:solidFill>
                  <a:schemeClr val="accent3"/>
                </a:solidFill>
                <a:latin typeface="Proxima Nova"/>
                <a:sym typeface="Proxima Nova"/>
              </a:rPr>
              <a:t>d’y</a:t>
            </a:r>
            <a:r>
              <a:rPr lang="en-CA" sz="1800" b="1" i="1" baseline="-25000" dirty="0">
                <a:solidFill>
                  <a:schemeClr val="accent3"/>
                </a:solidFill>
                <a:latin typeface="Proxima Nova"/>
                <a:sym typeface="Proxima Nova"/>
              </a:rPr>
              <a:t>’)</a:t>
            </a:r>
            <a:r>
              <a:rPr lang="en-CA" sz="1800" b="1" i="1" dirty="0">
                <a:solidFill>
                  <a:schemeClr val="accent3"/>
                </a:solidFill>
                <a:latin typeface="Proxima Nova"/>
                <a:sym typeface="Proxima Nova"/>
              </a:rPr>
              <a:t> 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be the probability of a turnover for a play starting at state </a:t>
            </a: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(</a:t>
            </a:r>
            <a:r>
              <a:rPr lang="en-CA" sz="1800" i="1" dirty="0" err="1">
                <a:solidFill>
                  <a:schemeClr val="accent3"/>
                </a:solidFill>
                <a:latin typeface="Proxima Nova"/>
                <a:sym typeface="Proxima Nova"/>
              </a:rPr>
              <a:t>d,y</a:t>
            </a: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)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 and resulting in the defense receiving possession at state </a:t>
            </a: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(</a:t>
            </a:r>
            <a:r>
              <a:rPr lang="en-CA" sz="1800" i="1" dirty="0" err="1">
                <a:solidFill>
                  <a:schemeClr val="accent3"/>
                </a:solidFill>
                <a:latin typeface="Proxima Nova"/>
                <a:sym typeface="Proxima Nova"/>
              </a:rPr>
              <a:t>d’,y</a:t>
            </a:r>
            <a:r>
              <a:rPr lang="en-CA" sz="1800" i="1" dirty="0">
                <a:solidFill>
                  <a:schemeClr val="accent3"/>
                </a:solidFill>
                <a:latin typeface="Proxima Nova"/>
                <a:sym typeface="Proxima Nova"/>
              </a:rPr>
              <a:t>’)</a:t>
            </a:r>
          </a:p>
          <a:p>
            <a:pPr marL="457200" lvl="0" indent="-355600">
              <a:lnSpc>
                <a:spcPct val="115000"/>
              </a:lnSpc>
              <a:spcAft>
                <a:spcPts val="12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Note: kick offs are denoted as 0</a:t>
            </a:r>
            <a:r>
              <a:rPr lang="en-CA" sz="1800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th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 downs and yard lines are denoted 1 to 99 (99</a:t>
            </a:r>
            <a:r>
              <a:rPr lang="en-CA" sz="1800" baseline="30000" dirty="0">
                <a:solidFill>
                  <a:schemeClr val="accent3"/>
                </a:solidFill>
                <a:latin typeface="Proxima Nova"/>
                <a:sym typeface="Proxima Nova"/>
              </a:rPr>
              <a:t>th</a:t>
            </a:r>
            <a:r>
              <a:rPr lang="en-CA" sz="1800" dirty="0">
                <a:solidFill>
                  <a:schemeClr val="accent3"/>
                </a:solidFill>
                <a:latin typeface="Proxima Nova"/>
                <a:sym typeface="Proxima Nova"/>
              </a:rPr>
              <a:t> yard line is one yard away from a touchdown) </a:t>
            </a:r>
            <a:endParaRPr lang="en-CA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8C301-6D28-4D21-97BE-D1E2EF6A8D7A}"/>
              </a:ext>
            </a:extLst>
          </p:cNvPr>
          <p:cNvSpPr txBox="1"/>
          <p:nvPr/>
        </p:nvSpPr>
        <p:spPr>
          <a:xfrm rot="10800000" flipV="1">
            <a:off x="869264" y="2934845"/>
            <a:ext cx="605039" cy="296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 lvl="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</a:pPr>
            <a:r>
              <a:rPr lang="en-CA" sz="1200" b="1" i="1" dirty="0">
                <a:solidFill>
                  <a:schemeClr val="accent3"/>
                </a:solidFill>
                <a:latin typeface="Proxima Nova"/>
              </a:rPr>
              <a:t>TO</a:t>
            </a:r>
            <a:endParaRPr lang="en-CA" sz="1500" b="1" i="1" dirty="0">
              <a:solidFill>
                <a:schemeClr val="accent3"/>
              </a:solidFill>
              <a:latin typeface="Proxima Nov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3DDCD-CABF-42B2-8FFD-6A6A7AFFFD82}"/>
              </a:ext>
            </a:extLst>
          </p:cNvPr>
          <p:cNvSpPr txBox="1"/>
          <p:nvPr/>
        </p:nvSpPr>
        <p:spPr>
          <a:xfrm>
            <a:off x="-122843" y="4745690"/>
            <a:ext cx="9144000" cy="22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>
              <a:lnSpc>
                <a:spcPct val="115000"/>
              </a:lnSpc>
              <a:buClr>
                <a:schemeClr val="accent3"/>
              </a:buClr>
              <a:buSzPct val="100000"/>
            </a:pPr>
            <a:r>
              <a:rPr lang="en-CA" sz="800" baseline="30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r>
              <a:rPr lang="en-CA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CA" sz="800" dirty="0" err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Puterman</a:t>
            </a:r>
            <a:r>
              <a:rPr lang="en-CA" sz="8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1994)</a:t>
            </a:r>
          </a:p>
        </p:txBody>
      </p:sp>
    </p:spTree>
    <p:extLst>
      <p:ext uri="{BB962C8B-B14F-4D97-AF65-F5344CB8AC3E}">
        <p14:creationId xmlns:p14="http://schemas.microsoft.com/office/powerpoint/2010/main" val="208241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F2F123-B20E-4F33-BFD1-D55C85E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42" y="2232923"/>
            <a:ext cx="8915058" cy="2364902"/>
          </a:xfrm>
          <a:prstGeom prst="rect">
            <a:avLst/>
          </a:prstGeom>
        </p:spPr>
      </p:pic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CA" b="1" dirty="0">
                <a:solidFill>
                  <a:srgbClr val="FFFFFF"/>
                </a:solidFill>
              </a:rPr>
              <a:t>Value Function</a:t>
            </a:r>
            <a:endParaRPr lang="en" b="1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2A0A5-5EA6-4A9C-A1D5-5B20A3FD6EA8}"/>
              </a:ext>
            </a:extLst>
          </p:cNvPr>
          <p:cNvSpPr txBox="1"/>
          <p:nvPr/>
        </p:nvSpPr>
        <p:spPr>
          <a:xfrm>
            <a:off x="-114300" y="1201133"/>
            <a:ext cx="9258300" cy="75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1900" b="1" i="1" dirty="0">
                <a:solidFill>
                  <a:schemeClr val="accent3"/>
                </a:solidFill>
                <a:latin typeface="Proxima Nova"/>
                <a:sym typeface="Proxima Nova"/>
              </a:rPr>
              <a:t>V(</a:t>
            </a:r>
            <a:r>
              <a:rPr lang="en-CA" sz="1900" b="1" i="1" dirty="0" err="1">
                <a:solidFill>
                  <a:schemeClr val="accent3"/>
                </a:solidFill>
                <a:latin typeface="Proxima Nova"/>
                <a:sym typeface="Proxima Nova"/>
              </a:rPr>
              <a:t>d,y</a:t>
            </a:r>
            <a:r>
              <a:rPr lang="en-CA" sz="1900" b="1" i="1" dirty="0">
                <a:solidFill>
                  <a:schemeClr val="accent3"/>
                </a:solidFill>
                <a:latin typeface="Proxima Nova"/>
                <a:sym typeface="Proxima Nova"/>
              </a:rPr>
              <a:t>)</a:t>
            </a:r>
            <a:r>
              <a:rPr lang="en-CA" sz="1900" i="1" dirty="0">
                <a:solidFill>
                  <a:schemeClr val="accent3"/>
                </a:solidFill>
                <a:latin typeface="Proxima Nova"/>
                <a:sym typeface="Proxima Nova"/>
              </a:rPr>
              <a:t> </a:t>
            </a:r>
            <a:r>
              <a:rPr lang="en-CA" sz="1900" dirty="0">
                <a:solidFill>
                  <a:schemeClr val="accent3"/>
                </a:solidFill>
                <a:latin typeface="Proxima Nova"/>
                <a:sym typeface="Proxima Nova"/>
              </a:rPr>
              <a:t>can be calculated by taking into account the values of all the different states the current state may transition to including turnovers and scoring events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9EB074-62E6-458A-85AD-98B9ED0BB37D}"/>
              </a:ext>
            </a:extLst>
          </p:cNvPr>
          <p:cNvSpPr/>
          <p:nvPr/>
        </p:nvSpPr>
        <p:spPr>
          <a:xfrm>
            <a:off x="2152650" y="1943865"/>
            <a:ext cx="1390650" cy="3765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>
                <a:solidFill>
                  <a:schemeClr val="accent3"/>
                </a:solidFill>
                <a:latin typeface="Proxima Nova"/>
                <a:cs typeface="Arial"/>
              </a:rPr>
              <a:t>Regular plays</a:t>
            </a:r>
            <a:endParaRPr lang="en-CA" sz="1600" dirty="0">
              <a:solidFill>
                <a:schemeClr val="accent3"/>
              </a:solidFill>
              <a:latin typeface="Proxima Nova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96DC2A-BBEA-41D7-A5B1-6260E7B78F06}"/>
              </a:ext>
            </a:extLst>
          </p:cNvPr>
          <p:cNvSpPr/>
          <p:nvPr/>
        </p:nvSpPr>
        <p:spPr>
          <a:xfrm>
            <a:off x="6134100" y="1943865"/>
            <a:ext cx="1390650" cy="3765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accent3"/>
                </a:solidFill>
                <a:latin typeface="Proxima Nova"/>
                <a:cs typeface="Arial"/>
              </a:rPr>
              <a:t>Turnovers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868317-7B8C-497A-BADB-4061DB47D08F}"/>
              </a:ext>
            </a:extLst>
          </p:cNvPr>
          <p:cNvSpPr/>
          <p:nvPr/>
        </p:nvSpPr>
        <p:spPr>
          <a:xfrm>
            <a:off x="2676525" y="4430554"/>
            <a:ext cx="1562100" cy="3765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accent3"/>
                </a:solidFill>
                <a:latin typeface="Proxima Nova"/>
                <a:cs typeface="Arial"/>
              </a:rPr>
              <a:t>Scoring events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57F4E5-EF07-4E73-B87F-BAE7C5DAF537}"/>
              </a:ext>
            </a:extLst>
          </p:cNvPr>
          <p:cNvSpPr/>
          <p:nvPr/>
        </p:nvSpPr>
        <p:spPr>
          <a:xfrm>
            <a:off x="5995987" y="4305300"/>
            <a:ext cx="1390650" cy="5720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accent3"/>
                </a:solidFill>
                <a:latin typeface="Proxima Nova"/>
                <a:cs typeface="Arial"/>
              </a:rPr>
              <a:t>Accounting for kickoffs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E87099-2D1F-4E1A-BC56-C18BAD31174D}"/>
              </a:ext>
            </a:extLst>
          </p:cNvPr>
          <p:cNvSpPr/>
          <p:nvPr/>
        </p:nvSpPr>
        <p:spPr>
          <a:xfrm>
            <a:off x="4572000" y="2405270"/>
            <a:ext cx="367748" cy="3081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2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Empirical Transition Probabilities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BD613-D5D5-4D2A-86F0-D15E2EFC6B03}"/>
              </a:ext>
            </a:extLst>
          </p:cNvPr>
          <p:cNvSpPr txBox="1"/>
          <p:nvPr/>
        </p:nvSpPr>
        <p:spPr>
          <a:xfrm>
            <a:off x="33136" y="1290927"/>
            <a:ext cx="9110864" cy="323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Bootstrapping approach</a:t>
            </a:r>
          </a:p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Isolate all plays starting at a particular</a:t>
            </a:r>
            <a:r>
              <a:rPr lang="en-CA" sz="2000" i="1" dirty="0">
                <a:solidFill>
                  <a:schemeClr val="accent3"/>
                </a:solidFill>
                <a:latin typeface="Proxima Nova"/>
                <a:sym typeface="Proxima Nova"/>
              </a:rPr>
              <a:t> (</a:t>
            </a:r>
            <a:r>
              <a:rPr lang="en-CA" sz="2000" i="1" dirty="0" err="1">
                <a:solidFill>
                  <a:schemeClr val="accent3"/>
                </a:solidFill>
                <a:latin typeface="Proxima Nova"/>
                <a:sym typeface="Proxima Nova"/>
              </a:rPr>
              <a:t>d,y</a:t>
            </a:r>
            <a:r>
              <a:rPr lang="en-CA" sz="2000" i="1" dirty="0">
                <a:solidFill>
                  <a:schemeClr val="accent3"/>
                </a:solidFill>
                <a:latin typeface="Proxima Nova"/>
                <a:sym typeface="Proxima Nova"/>
              </a:rPr>
              <a:t>) </a:t>
            </a: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pair</a:t>
            </a:r>
          </a:p>
          <a:p>
            <a:pPr marL="457200" lvl="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Sample with replacement 1000 times and record the proportion of times each next state </a:t>
            </a:r>
            <a:r>
              <a:rPr lang="en-CA" sz="2000" i="1" dirty="0">
                <a:solidFill>
                  <a:schemeClr val="accent3"/>
                </a:solidFill>
                <a:latin typeface="Proxima Nova"/>
                <a:sym typeface="Proxima Nova"/>
              </a:rPr>
              <a:t>(</a:t>
            </a:r>
            <a:r>
              <a:rPr lang="en-CA" sz="2000" i="1" dirty="0" err="1">
                <a:solidFill>
                  <a:schemeClr val="accent3"/>
                </a:solidFill>
                <a:latin typeface="Proxima Nova"/>
                <a:sym typeface="Proxima Nova"/>
              </a:rPr>
              <a:t>d’,y</a:t>
            </a:r>
            <a:r>
              <a:rPr lang="en-CA" sz="2000" i="1" dirty="0">
                <a:solidFill>
                  <a:schemeClr val="accent3"/>
                </a:solidFill>
                <a:latin typeface="Proxima Nova"/>
                <a:sym typeface="Proxima Nova"/>
              </a:rPr>
              <a:t>’) </a:t>
            </a: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is drawn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CA" sz="1700" dirty="0">
                <a:solidFill>
                  <a:schemeClr val="accent3"/>
                </a:solidFill>
                <a:latin typeface="Proxima Nova"/>
              </a:rPr>
              <a:t>For example, if we consider state (1,35) and in our sample the next state (2,40) occurs 100 times, the probability of advancing from (1,35) to (2,40) is equal to 0.10</a:t>
            </a:r>
          </a:p>
          <a:p>
            <a:pPr marL="457200" indent="-228600"/>
            <a:endParaRPr lang="en-CA" sz="1600" dirty="0"/>
          </a:p>
          <a:p>
            <a:pPr marL="457200" indent="-355600">
              <a:lnSpc>
                <a:spcPct val="115000"/>
              </a:lnSpc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</a:pPr>
            <a:r>
              <a:rPr lang="en-CA" sz="2000" dirty="0">
                <a:solidFill>
                  <a:schemeClr val="accent3"/>
                </a:solidFill>
                <a:latin typeface="Proxima Nova"/>
              </a:rPr>
              <a:t>Repeated for every down and yard line pair</a:t>
            </a:r>
            <a:r>
              <a:rPr lang="en-CA" sz="2000" dirty="0">
                <a:solidFill>
                  <a:schemeClr val="accent3"/>
                </a:solidFill>
                <a:latin typeface="Proxima Nova"/>
                <a:sym typeface="Proxima Nova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971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age result for nfl field">
            <a:extLst>
              <a:ext uri="{FF2B5EF4-FFF2-40B4-BE49-F238E27FC236}">
                <a16:creationId xmlns:a16="http://schemas.microsoft.com/office/drawing/2014/main" id="{926A897E-F97E-4E26-B4EA-1C023C299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72" b="11789"/>
          <a:stretch/>
        </p:blipFill>
        <p:spPr bwMode="auto">
          <a:xfrm>
            <a:off x="935" y="0"/>
            <a:ext cx="9144000" cy="11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CA" b="1" dirty="0">
                <a:solidFill>
                  <a:srgbClr val="FFFFFF"/>
                </a:solidFill>
              </a:rPr>
              <a:t>Estimating the Value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58DBA-A690-487C-AEC1-898D622AD4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Shape 108">
            <a:extLst>
              <a:ext uri="{FF2B5EF4-FFF2-40B4-BE49-F238E27FC236}">
                <a16:creationId xmlns:a16="http://schemas.microsoft.com/office/drawing/2014/main" id="{A05CED22-441E-436C-A3A2-80597F81C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939" y="1281208"/>
            <a:ext cx="8948122" cy="3253272"/>
          </a:xfrm>
          <a:prstGeom prst="rect">
            <a:avLst/>
          </a:prstGeom>
        </p:spPr>
        <p:txBody>
          <a:bodyPr wrap="square" lIns="91425" tIns="108000" rIns="91425" bIns="0" anchor="t" anchorCtr="0">
            <a:noAutofit/>
          </a:bodyPr>
          <a:lstStyle/>
          <a:p>
            <a:pPr marL="63500" lvl="0">
              <a:spcAft>
                <a:spcPts val="0"/>
              </a:spcAft>
              <a:buClr>
                <a:schemeClr val="accent2"/>
              </a:buClr>
              <a:buNone/>
            </a:pPr>
            <a:r>
              <a:rPr lang="en-CA" sz="2000" b="1" dirty="0"/>
              <a:t>(1) </a:t>
            </a:r>
            <a:r>
              <a:rPr lang="en-CA" sz="2000" dirty="0"/>
              <a:t>Generate an instance of the transition probability matrix</a:t>
            </a:r>
          </a:p>
          <a:p>
            <a:pPr marL="63500" lvl="0">
              <a:spcAft>
                <a:spcPts val="0"/>
              </a:spcAft>
              <a:buClr>
                <a:schemeClr val="accent2"/>
              </a:buClr>
              <a:buNone/>
            </a:pPr>
            <a:endParaRPr lang="en-CA" sz="2000" b="1" dirty="0"/>
          </a:p>
          <a:p>
            <a:pPr marL="63500" lvl="0">
              <a:spcAft>
                <a:spcPts val="0"/>
              </a:spcAft>
              <a:buClr>
                <a:schemeClr val="accent2"/>
              </a:buClr>
              <a:buNone/>
            </a:pPr>
            <a:r>
              <a:rPr lang="en-CA" sz="2000" b="1" dirty="0"/>
              <a:t>(2) </a:t>
            </a:r>
            <a:r>
              <a:rPr lang="en-CA" sz="2000" dirty="0"/>
              <a:t>Solve the value function equation</a:t>
            </a:r>
          </a:p>
          <a:p>
            <a:pPr marL="63500" lvl="0">
              <a:spcAft>
                <a:spcPts val="0"/>
              </a:spcAft>
              <a:buClr>
                <a:schemeClr val="accent2"/>
              </a:buClr>
              <a:buNone/>
            </a:pPr>
            <a:endParaRPr lang="en-CA" sz="2000" b="1" dirty="0"/>
          </a:p>
          <a:p>
            <a:pPr marL="63500" lvl="0">
              <a:spcAft>
                <a:spcPts val="0"/>
              </a:spcAft>
              <a:buClr>
                <a:schemeClr val="accent2"/>
              </a:buClr>
              <a:buNone/>
            </a:pPr>
            <a:r>
              <a:rPr lang="en-CA" sz="2000" b="1" dirty="0"/>
              <a:t>(3) </a:t>
            </a:r>
            <a:r>
              <a:rPr lang="en-CA" sz="2000" dirty="0"/>
              <a:t>Repeat steps </a:t>
            </a:r>
            <a:r>
              <a:rPr lang="en-CA" sz="2000" b="1" dirty="0"/>
              <a:t>(1) – (2)</a:t>
            </a:r>
            <a:r>
              <a:rPr lang="en-CA" sz="2000" dirty="0"/>
              <a:t> 30 times, each time drawing new </a:t>
            </a:r>
          </a:p>
          <a:p>
            <a:pPr marL="63500" lvl="0">
              <a:spcAft>
                <a:spcPts val="0"/>
              </a:spcAft>
              <a:buClr>
                <a:schemeClr val="accent2"/>
              </a:buClr>
              <a:buNone/>
            </a:pPr>
            <a:r>
              <a:rPr lang="en-CA" sz="2000" dirty="0"/>
              <a:t>      transition probabilities </a:t>
            </a:r>
          </a:p>
          <a:p>
            <a:pPr marL="63500" lvl="0">
              <a:spcAft>
                <a:spcPts val="0"/>
              </a:spcAft>
              <a:buClr>
                <a:schemeClr val="accent2"/>
              </a:buClr>
              <a:buNone/>
            </a:pPr>
            <a:endParaRPr lang="en-CA" sz="2000" b="1" dirty="0"/>
          </a:p>
          <a:p>
            <a:pPr marL="63500" lvl="0">
              <a:spcAft>
                <a:spcPts val="0"/>
              </a:spcAft>
              <a:buClr>
                <a:schemeClr val="accent2"/>
              </a:buClr>
              <a:buNone/>
            </a:pPr>
            <a:r>
              <a:rPr lang="en-CA" sz="2000" b="1" dirty="0"/>
              <a:t>(4) </a:t>
            </a:r>
            <a:r>
              <a:rPr lang="en-CA" sz="2000" dirty="0"/>
              <a:t>Construct 95% confidence intervals for each </a:t>
            </a:r>
            <a:r>
              <a:rPr lang="en-CA" sz="2000" i="1" dirty="0"/>
              <a:t>V(</a:t>
            </a:r>
            <a:r>
              <a:rPr lang="en-CA" sz="2000" i="1" dirty="0" err="1"/>
              <a:t>d,y</a:t>
            </a:r>
            <a:r>
              <a:rPr lang="en-CA" sz="2000" i="1" dirty="0"/>
              <a:t>)</a:t>
            </a:r>
            <a:endParaRPr lang="en-CA" sz="1600"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579740262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pearmint">
    <a:dk1>
      <a:srgbClr val="202729"/>
    </a:dk1>
    <a:lt1>
      <a:srgbClr val="FFFFFF"/>
    </a:lt1>
    <a:dk2>
      <a:srgbClr val="4BA173"/>
    </a:dk2>
    <a:lt2>
      <a:srgbClr val="63D297"/>
    </a:lt2>
    <a:accent1>
      <a:srgbClr val="353744"/>
    </a:accent1>
    <a:accent2>
      <a:srgbClr val="424242"/>
    </a:accent2>
    <a:accent3>
      <a:srgbClr val="616161"/>
    </a:accent3>
    <a:accent4>
      <a:srgbClr val="999999"/>
    </a:accent4>
    <a:accent5>
      <a:srgbClr val="FF5252"/>
    </a:accent5>
    <a:accent6>
      <a:srgbClr val="FFF176"/>
    </a:accent6>
    <a:hlink>
      <a:srgbClr val="FF5252"/>
    </a:hlink>
    <a:folHlink>
      <a:srgbClr val="FF525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6734</TotalTime>
  <Words>1708</Words>
  <Application>Microsoft Office PowerPoint</Application>
  <PresentationFormat>On-screen Show (16:9)</PresentationFormat>
  <Paragraphs>169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Roboto</vt:lpstr>
      <vt:lpstr>Arial</vt:lpstr>
      <vt:lpstr>Cambria Math</vt:lpstr>
      <vt:lpstr>Proxima Nova</vt:lpstr>
      <vt:lpstr>Courier New</vt:lpstr>
      <vt:lpstr>Spearmint</vt:lpstr>
      <vt:lpstr>Points Gained: Evaluating NFL Performance</vt:lpstr>
      <vt:lpstr>Research Goal</vt:lpstr>
      <vt:lpstr>Football Basics</vt:lpstr>
      <vt:lpstr>Literature Review</vt:lpstr>
      <vt:lpstr>Data</vt:lpstr>
      <vt:lpstr>Value Function Definition</vt:lpstr>
      <vt:lpstr>Value Function</vt:lpstr>
      <vt:lpstr>Empirical Transition Probabilities</vt:lpstr>
      <vt:lpstr>Estimating the Value Function</vt:lpstr>
      <vt:lpstr>Value Function Results on 1st Down</vt:lpstr>
      <vt:lpstr>Value Function by Down</vt:lpstr>
      <vt:lpstr>Team Value Functions</vt:lpstr>
      <vt:lpstr>Top vs Bottom Teams</vt:lpstr>
      <vt:lpstr>Points Gained</vt:lpstr>
      <vt:lpstr>Points Gained per Possession</vt:lpstr>
      <vt:lpstr>Points Gained per Game</vt:lpstr>
      <vt:lpstr>Points Gained per Game</vt:lpstr>
      <vt:lpstr>Points Gained by Play Type </vt:lpstr>
      <vt:lpstr>Points Gained by Pass Type</vt:lpstr>
      <vt:lpstr>Conclusion</vt:lpstr>
      <vt:lpstr>References</vt:lpstr>
      <vt:lpstr>PowerPoint Presentation</vt:lpstr>
      <vt:lpstr>Value Function by Season</vt:lpstr>
      <vt:lpstr>Points Gained by Down</vt:lpstr>
      <vt:lpstr>Points Gained by Quarter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NFL Offensive Play-Type Prediction to a Practical Model</dc:title>
  <dc:creator>Craig</dc:creator>
  <cp:lastModifiedBy>Craig Fernandes</cp:lastModifiedBy>
  <cp:revision>296</cp:revision>
  <dcterms:modified xsi:type="dcterms:W3CDTF">2018-06-04T17:31:48Z</dcterms:modified>
</cp:coreProperties>
</file>